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Lst>
  <p:sldSz cx="14630400" cy="8229600"/>
  <p:notesSz cx="8229600" cy="14630400"/>
  <p:embeddedFontLst>
    <p:embeddedFont>
      <p:font typeface="Noto Sans TC" panose="020B0604020202020204" charset="-128"/>
      <p:regular r:id="rId15"/>
    </p:embeddedFont>
    <p:embeddedFont>
      <p:font typeface="Sora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94CE"/>
    <a:srgbClr val="070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3746" autoAdjust="0"/>
  </p:normalViewPr>
  <p:slideViewPr>
    <p:cSldViewPr snapToGrid="0" snapToObjects="1">
      <p:cViewPr varScale="1">
        <p:scale>
          <a:sx n="41" d="100"/>
          <a:sy n="41" d="100"/>
        </p:scale>
        <p:origin x="15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02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[morning/afternoon], distinguished members of the board.</a:t>
            </a:r>
          </a:p>
          <a:p>
            <a:r>
              <a:rPr lang="en-US" dirty="0"/>
              <a:t>Today, we will be presenting the </a:t>
            </a:r>
            <a:r>
              <a:rPr lang="en-US" b="1" dirty="0"/>
              <a:t>ISO/IEC 27001:2022 Information Security Management System Implementation Roadmap</a:t>
            </a:r>
            <a:r>
              <a:rPr lang="en-US" dirty="0"/>
              <a:t> for </a:t>
            </a:r>
            <a:r>
              <a:rPr lang="en-US" b="1" dirty="0"/>
              <a:t>HHM Health Systems</a:t>
            </a:r>
            <a:r>
              <a:rPr lang="en-US" dirty="0"/>
              <a:t>.</a:t>
            </a:r>
          </a:p>
          <a:p>
            <a:r>
              <a:rPr lang="en-US" dirty="0"/>
              <a:t>As your </a:t>
            </a:r>
            <a:r>
              <a:rPr lang="en-US" b="1" dirty="0"/>
              <a:t>Lead Consultant and Project Coordinator</a:t>
            </a:r>
            <a:r>
              <a:rPr lang="en-US" dirty="0"/>
              <a:t>, my role has been to align this initiative with your organizational goals, coordinate our project activities, and ensure that the recommendations we present today are both practical and strategically valuable.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“Thank you to all my colleagues for those detailed insights.</a:t>
            </a:r>
          </a:p>
          <a:p>
            <a:r>
              <a:rPr lang="en-US" dirty="0"/>
              <a:t>To summarize:</a:t>
            </a:r>
          </a:p>
          <a:p>
            <a:r>
              <a:rPr lang="en-US" b="1" dirty="0" err="1"/>
              <a:t>MedSecure</a:t>
            </a:r>
            <a:r>
              <a:rPr lang="en-US" b="1" dirty="0"/>
              <a:t> Health Systems</a:t>
            </a:r>
            <a:r>
              <a:rPr lang="en-US" dirty="0"/>
              <a:t> already has strong foundations in data protection.</a:t>
            </a:r>
          </a:p>
          <a:p>
            <a:r>
              <a:rPr lang="en-US" dirty="0"/>
              <a:t>However, </a:t>
            </a:r>
            <a:r>
              <a:rPr lang="en-US" b="1" dirty="0"/>
              <a:t>identified gaps</a:t>
            </a:r>
            <a:r>
              <a:rPr lang="en-US" dirty="0"/>
              <a:t> in IoMT, vendor governance, and incident response require immediate attention.</a:t>
            </a:r>
          </a:p>
          <a:p>
            <a:r>
              <a:rPr lang="en-US" dirty="0"/>
              <a:t>By adopting </a:t>
            </a:r>
            <a:r>
              <a:rPr lang="en-US" b="1" dirty="0"/>
              <a:t>ISO/IEC 27001:2022</a:t>
            </a:r>
            <a:r>
              <a:rPr lang="en-US" dirty="0"/>
              <a:t>, MSHS can move towards </a:t>
            </a:r>
            <a:r>
              <a:rPr lang="en-US" b="1" dirty="0"/>
              <a:t>holistic information security management</a:t>
            </a:r>
            <a:r>
              <a:rPr lang="en-US" dirty="0"/>
              <a:t>, ensuring compliance, safeguarding patient data, and enhancing resilience.</a:t>
            </a:r>
          </a:p>
          <a:p>
            <a:r>
              <a:rPr lang="en-US" dirty="0"/>
              <a:t>On behalf of the entire team, I’d like to thank the board for your time and attention. We’re confident that with your support, this project will place MSHS at the forefront of healthcare data security.</a:t>
            </a:r>
          </a:p>
          <a:p>
            <a:r>
              <a:rPr lang="en-US" dirty="0"/>
              <a:t>Thank you.”</a:t>
            </a:r>
          </a:p>
          <a:p>
            <a:endParaRPr lang="en-US" dirty="0"/>
          </a:p>
        </p:txBody>
      </p:sp>
    </p:spTree>
    <p:extLst>
      <p:ext uri="{BB962C8B-B14F-4D97-AF65-F5344CB8AC3E}">
        <p14:creationId xmlns:p14="http://schemas.microsoft.com/office/powerpoint/2010/main" val="1237017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high-level overview of our assessment of </a:t>
            </a:r>
            <a:r>
              <a:rPr lang="en-US" b="1" dirty="0"/>
              <a:t>HHM Health Systems</a:t>
            </a:r>
            <a:r>
              <a:rPr lang="en-US" dirty="0"/>
              <a:t>.</a:t>
            </a:r>
          </a:p>
          <a:p>
            <a:r>
              <a:rPr lang="en-US" dirty="0"/>
              <a:t>MSHS operates across </a:t>
            </a:r>
            <a:r>
              <a:rPr lang="en-US" b="1" dirty="0"/>
              <a:t>four hospitals, twelve clinics, and a growing digital hub</a:t>
            </a:r>
            <a:r>
              <a:rPr lang="en-US" dirty="0"/>
              <a:t>, which means it manages vast amounts of </a:t>
            </a:r>
            <a:r>
              <a:rPr lang="en-US" b="1" dirty="0"/>
              <a:t>sensitive patient data</a:t>
            </a:r>
            <a:r>
              <a:rPr lang="en-US" dirty="0"/>
              <a:t> on a daily basis. Protecting this data is not just a compliance requirement, but also a matter of patient trust and organizational reputation.</a:t>
            </a:r>
          </a:p>
          <a:p>
            <a:r>
              <a:rPr lang="en-US" dirty="0"/>
              <a:t>Our review shows that MSHS currently has a </a:t>
            </a:r>
            <a:r>
              <a:rPr lang="en-US" b="1" dirty="0"/>
              <a:t>moderate security posture</a:t>
            </a:r>
            <a:r>
              <a:rPr lang="en-US" dirty="0"/>
              <a:t>. There are strengths in areas like </a:t>
            </a:r>
            <a:r>
              <a:rPr lang="en-US" b="1" dirty="0"/>
              <a:t>Electronic Health Record management</a:t>
            </a:r>
            <a:r>
              <a:rPr lang="en-US" dirty="0"/>
              <a:t>, where strong controls are already in place. However, we also identified </a:t>
            </a:r>
            <a:r>
              <a:rPr lang="en-US" b="1" dirty="0"/>
              <a:t>key gaps</a:t>
            </a:r>
            <a:r>
              <a:rPr lang="en-US" dirty="0"/>
              <a:t> that need urgent attention—particularly in securing </a:t>
            </a:r>
            <a:r>
              <a:rPr lang="en-US" b="1" dirty="0"/>
              <a:t>Internet of Medical Things (IoMT) devices</a:t>
            </a:r>
            <a:r>
              <a:rPr lang="en-US" dirty="0"/>
              <a:t>, improving </a:t>
            </a:r>
            <a:r>
              <a:rPr lang="en-US" b="1" dirty="0"/>
              <a:t>vendor governance</a:t>
            </a:r>
            <a:r>
              <a:rPr lang="en-US" dirty="0"/>
              <a:t>, and enhancing </a:t>
            </a:r>
            <a:r>
              <a:rPr lang="en-US" b="1" dirty="0"/>
              <a:t>incident response capabilities</a:t>
            </a:r>
            <a:r>
              <a:rPr lang="en-US" dirty="0"/>
              <a:t>.</a:t>
            </a:r>
          </a:p>
          <a:p>
            <a:r>
              <a:rPr lang="en-US" dirty="0"/>
              <a:t>To close these gaps and build long-term resilience, we recommend the implementation of an </a:t>
            </a:r>
            <a:r>
              <a:rPr lang="en-US" b="1" dirty="0"/>
              <a:t>ISO/IEC 27001:2022-based Information Security Management System</a:t>
            </a:r>
            <a:r>
              <a:rPr lang="en-US" dirty="0"/>
              <a:t>. This approach will provide a </a:t>
            </a:r>
            <a:r>
              <a:rPr lang="en-US" b="1" dirty="0"/>
              <a:t>structured, organization-wide framework</a:t>
            </a:r>
            <a:r>
              <a:rPr lang="en-US" dirty="0"/>
              <a:t> for security, ensure </a:t>
            </a:r>
            <a:r>
              <a:rPr lang="en-US" b="1" dirty="0"/>
              <a:t>regulatory compliance</a:t>
            </a:r>
            <a:r>
              <a:rPr lang="en-US" dirty="0"/>
              <a:t> with HIPAA and GDPR, and ultimately </a:t>
            </a:r>
            <a:r>
              <a:rPr lang="en-US" b="1" dirty="0"/>
              <a:t>strengthen patient data protection</a:t>
            </a:r>
            <a:r>
              <a:rPr lang="en-US" dirty="0"/>
              <a:t> while supporting future digital growth.”</a:t>
            </a:r>
          </a:p>
          <a:p>
            <a:r>
              <a:rPr lang="en-US" dirty="0"/>
              <a:t>“Now that we’ve seen the big picture of </a:t>
            </a:r>
            <a:r>
              <a:rPr lang="en-US" dirty="0" err="1"/>
              <a:t>MedSecure’s</a:t>
            </a:r>
            <a:r>
              <a:rPr lang="en-US" dirty="0"/>
              <a:t> current security posture and our recommended direction, let’s look more closely at the </a:t>
            </a:r>
            <a:r>
              <a:rPr lang="en-US" b="1" dirty="0"/>
              <a:t>Gap Analysis findings</a:t>
            </a:r>
            <a:r>
              <a:rPr lang="en-US" dirty="0"/>
              <a:t>.</a:t>
            </a:r>
            <a:br>
              <a:rPr lang="en-US" dirty="0"/>
            </a:br>
            <a:r>
              <a:rPr lang="en-US" dirty="0"/>
              <a:t>I’ll hand over to Risk and control analyst, [Name], who will walk us through the specific areas where improvements are most needed.”</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[Name]. We’ve now seen where the key risks lie and how they can be mitigated.</a:t>
            </a:r>
            <a:br>
              <a:rPr lang="en-US" dirty="0"/>
            </a:br>
            <a:r>
              <a:rPr lang="en-US" dirty="0"/>
              <a:t>Of course, none of these measures will be effective unless they are properly </a:t>
            </a:r>
            <a:r>
              <a:rPr lang="en-US" b="1" dirty="0"/>
              <a:t>documented, standardized, and embedded</a:t>
            </a:r>
            <a:r>
              <a:rPr lang="en-US" dirty="0"/>
              <a:t> into the organization.</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[Name]. With documentation in place, the next critical piece is ensuring that everything we do under ISO 27001 directly supports </a:t>
            </a:r>
            <a:r>
              <a:rPr lang="en-US" b="1" dirty="0"/>
              <a:t>regulatory and legal compliance</a:t>
            </a:r>
            <a:r>
              <a:rPr lang="en-US" dirty="0"/>
              <a:t>.</a:t>
            </a:r>
          </a:p>
          <a:p>
            <a:r>
              <a:rPr lang="en-US" dirty="0"/>
              <a:t>For that, I’d like to invite [Name], our </a:t>
            </a:r>
            <a:r>
              <a:rPr lang="en-US" b="1" dirty="0"/>
              <a:t>Compliance Advisor</a:t>
            </a:r>
            <a:r>
              <a:rPr lang="en-US" dirty="0"/>
              <a:t>, to explain how this framework aligns with healthcare regulations like </a:t>
            </a:r>
            <a:r>
              <a:rPr lang="en-US" b="1" dirty="0"/>
              <a:t>HIPAA and GDPR</a:t>
            </a:r>
            <a:r>
              <a:rPr lang="en-US" dirty="0"/>
              <a:t>, and what it means for </a:t>
            </a:r>
            <a:r>
              <a:rPr lang="en-US" dirty="0" err="1"/>
              <a:t>MedSecure’s</a:t>
            </a:r>
            <a:r>
              <a:rPr lang="en-US" dirty="0"/>
              <a:t> long-term compliance posture.”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864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ISO/IEC 27001:2022 ISMS Implementation Roadmap</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Securing Healthcare Data &amp; Ensuring Compliance for MedSecure Health Systems</a:t>
            </a:r>
            <a:endParaRPr lang="en-US" sz="1750" dirty="0"/>
          </a:p>
        </p:txBody>
      </p:sp>
      <p:sp>
        <p:nvSpPr>
          <p:cNvPr id="5" name="Rectangle 4">
            <a:extLst>
              <a:ext uri="{FF2B5EF4-FFF2-40B4-BE49-F238E27FC236}">
                <a16:creationId xmlns:a16="http://schemas.microsoft.com/office/drawing/2014/main" id="{62D38D6A-A3F7-EF18-EA3D-67C6C493BDFF}"/>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4502" y="608528"/>
            <a:ext cx="12460605" cy="691515"/>
          </a:xfrm>
          <a:prstGeom prst="rect">
            <a:avLst/>
          </a:prstGeom>
          <a:noFill/>
          <a:ln/>
        </p:spPr>
        <p:txBody>
          <a:bodyPr wrap="none" lIns="0" tIns="0" rIns="0" bIns="0" rtlCol="0" anchor="t"/>
          <a:lstStyle/>
          <a:p>
            <a:pPr marL="0" indent="0" algn="l">
              <a:lnSpc>
                <a:spcPts val="5400"/>
              </a:lnSpc>
              <a:buNone/>
            </a:pPr>
            <a:r>
              <a:rPr lang="en-US" sz="4350" dirty="0">
                <a:solidFill>
                  <a:srgbClr val="97B8FF"/>
                </a:solidFill>
                <a:latin typeface="Sora Medium" pitchFamily="34" charset="0"/>
                <a:ea typeface="Sora Medium" pitchFamily="34" charset="-122"/>
                <a:cs typeface="Sora Medium" pitchFamily="34" charset="-120"/>
              </a:rPr>
              <a:t>Roadmap Visualization: Path to Certification</a:t>
            </a:r>
            <a:endParaRPr lang="en-US" sz="4350" dirty="0"/>
          </a:p>
        </p:txBody>
      </p:sp>
      <p:sp>
        <p:nvSpPr>
          <p:cNvPr id="3" name="Text 1"/>
          <p:cNvSpPr/>
          <p:nvPr/>
        </p:nvSpPr>
        <p:spPr>
          <a:xfrm>
            <a:off x="774502" y="1742599"/>
            <a:ext cx="13081397" cy="70818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This timeline illustrates the key milestones and deliverables across each phase of the ISO/IEC 27001:2022 ISMS implementation for MedSecure Health Systems.</a:t>
            </a:r>
            <a:endParaRPr lang="en-US" sz="1700" dirty="0"/>
          </a:p>
        </p:txBody>
      </p:sp>
      <p:sp>
        <p:nvSpPr>
          <p:cNvPr id="4" name="Shape 2"/>
          <p:cNvSpPr/>
          <p:nvPr/>
        </p:nvSpPr>
        <p:spPr>
          <a:xfrm>
            <a:off x="7299960" y="2699623"/>
            <a:ext cx="30480" cy="4318397"/>
          </a:xfrm>
          <a:prstGeom prst="roundRect">
            <a:avLst>
              <a:gd name="adj" fmla="val 108905"/>
            </a:avLst>
          </a:prstGeom>
          <a:solidFill>
            <a:srgbClr val="3F3F44"/>
          </a:solidFill>
          <a:ln/>
        </p:spPr>
        <p:txBody>
          <a:bodyPr/>
          <a:lstStyle/>
          <a:p>
            <a:endParaRPr lang="en-US"/>
          </a:p>
        </p:txBody>
      </p:sp>
      <p:sp>
        <p:nvSpPr>
          <p:cNvPr id="5" name="Shape 3"/>
          <p:cNvSpPr/>
          <p:nvPr/>
        </p:nvSpPr>
        <p:spPr>
          <a:xfrm>
            <a:off x="6433006" y="2933224"/>
            <a:ext cx="663773" cy="30480"/>
          </a:xfrm>
          <a:prstGeom prst="roundRect">
            <a:avLst>
              <a:gd name="adj" fmla="val 108905"/>
            </a:avLst>
          </a:prstGeom>
          <a:solidFill>
            <a:srgbClr val="3F3F44"/>
          </a:solidFill>
          <a:ln/>
        </p:spPr>
        <p:txBody>
          <a:bodyPr/>
          <a:lstStyle/>
          <a:p>
            <a:endParaRPr lang="en-US"/>
          </a:p>
        </p:txBody>
      </p:sp>
      <p:sp>
        <p:nvSpPr>
          <p:cNvPr id="6" name="Shape 4"/>
          <p:cNvSpPr/>
          <p:nvPr/>
        </p:nvSpPr>
        <p:spPr>
          <a:xfrm>
            <a:off x="7066300" y="2699623"/>
            <a:ext cx="497800" cy="497800"/>
          </a:xfrm>
          <a:prstGeom prst="roundRect">
            <a:avLst>
              <a:gd name="adj" fmla="val 6668"/>
            </a:avLst>
          </a:prstGeom>
          <a:solidFill>
            <a:srgbClr val="26262B"/>
          </a:solidFill>
          <a:ln/>
        </p:spPr>
        <p:txBody>
          <a:bodyPr/>
          <a:lstStyle/>
          <a:p>
            <a:endParaRPr lang="en-US"/>
          </a:p>
        </p:txBody>
      </p:sp>
      <p:sp>
        <p:nvSpPr>
          <p:cNvPr id="7" name="Text 5"/>
          <p:cNvSpPr/>
          <p:nvPr/>
        </p:nvSpPr>
        <p:spPr>
          <a:xfrm>
            <a:off x="7149227" y="2741057"/>
            <a:ext cx="331827" cy="414814"/>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Medium" pitchFamily="34" charset="0"/>
                <a:ea typeface="Sora Medium" pitchFamily="34" charset="-122"/>
                <a:cs typeface="Sora Medium" pitchFamily="34" charset="-120"/>
              </a:rPr>
              <a:t>1</a:t>
            </a:r>
            <a:endParaRPr lang="en-US" sz="2600" dirty="0"/>
          </a:p>
        </p:txBody>
      </p:sp>
      <p:sp>
        <p:nvSpPr>
          <p:cNvPr id="8" name="Text 6"/>
          <p:cNvSpPr/>
          <p:nvPr/>
        </p:nvSpPr>
        <p:spPr>
          <a:xfrm>
            <a:off x="3442573" y="2775585"/>
            <a:ext cx="2766179" cy="345638"/>
          </a:xfrm>
          <a:prstGeom prst="rect">
            <a:avLst/>
          </a:prstGeom>
          <a:noFill/>
          <a:ln/>
        </p:spPr>
        <p:txBody>
          <a:bodyPr wrap="none" lIns="0" tIns="0" rIns="0" bIns="0" rtlCol="0" anchor="t"/>
          <a:lstStyle/>
          <a:p>
            <a:pPr marL="0" indent="0" algn="r">
              <a:lnSpc>
                <a:spcPts val="2700"/>
              </a:lnSpc>
              <a:buNone/>
            </a:pPr>
            <a:r>
              <a:rPr lang="en-US" sz="2150" dirty="0">
                <a:solidFill>
                  <a:srgbClr val="E0D6DE"/>
                </a:solidFill>
                <a:latin typeface="Sora Medium" pitchFamily="34" charset="0"/>
                <a:ea typeface="Sora Medium" pitchFamily="34" charset="-122"/>
                <a:cs typeface="Sora Medium" pitchFamily="34" charset="-120"/>
              </a:rPr>
              <a:t>Months 0-3</a:t>
            </a:r>
            <a:endParaRPr lang="en-US" sz="2150" dirty="0"/>
          </a:p>
        </p:txBody>
      </p:sp>
      <p:sp>
        <p:nvSpPr>
          <p:cNvPr id="9" name="Text 7"/>
          <p:cNvSpPr/>
          <p:nvPr/>
        </p:nvSpPr>
        <p:spPr>
          <a:xfrm>
            <a:off x="774502" y="3253978"/>
            <a:ext cx="5434251" cy="354092"/>
          </a:xfrm>
          <a:prstGeom prst="rect">
            <a:avLst/>
          </a:prstGeom>
          <a:noFill/>
          <a:ln/>
        </p:spPr>
        <p:txBody>
          <a:bodyPr wrap="none" lIns="0" tIns="0" rIns="0" bIns="0" rtlCol="0" anchor="t"/>
          <a:lstStyle/>
          <a:p>
            <a:pPr marL="0" indent="0" algn="r">
              <a:lnSpc>
                <a:spcPts val="2750"/>
              </a:lnSpc>
              <a:buNone/>
            </a:pPr>
            <a:r>
              <a:rPr lang="en-US" sz="1700" dirty="0">
                <a:solidFill>
                  <a:srgbClr val="E0D6DE"/>
                </a:solidFill>
                <a:latin typeface="Noto Sans TC" pitchFamily="34" charset="0"/>
                <a:ea typeface="Noto Sans TC" pitchFamily="34" charset="-122"/>
                <a:cs typeface="Noto Sans TC" pitchFamily="34" charset="-120"/>
              </a:rPr>
              <a:t>ISMS Scope, Policies, Initial Risk Assessment</a:t>
            </a:r>
            <a:endParaRPr lang="en-US" sz="1700" dirty="0"/>
          </a:p>
        </p:txBody>
      </p:sp>
      <p:sp>
        <p:nvSpPr>
          <p:cNvPr id="10" name="Shape 8"/>
          <p:cNvSpPr/>
          <p:nvPr/>
        </p:nvSpPr>
        <p:spPr>
          <a:xfrm>
            <a:off x="7533620" y="4260890"/>
            <a:ext cx="663773" cy="30480"/>
          </a:xfrm>
          <a:prstGeom prst="roundRect">
            <a:avLst>
              <a:gd name="adj" fmla="val 108905"/>
            </a:avLst>
          </a:prstGeom>
          <a:solidFill>
            <a:srgbClr val="3F3F44"/>
          </a:solidFill>
          <a:ln/>
        </p:spPr>
        <p:txBody>
          <a:bodyPr/>
          <a:lstStyle/>
          <a:p>
            <a:endParaRPr lang="en-US"/>
          </a:p>
        </p:txBody>
      </p:sp>
      <p:sp>
        <p:nvSpPr>
          <p:cNvPr id="11" name="Shape 9"/>
          <p:cNvSpPr/>
          <p:nvPr/>
        </p:nvSpPr>
        <p:spPr>
          <a:xfrm>
            <a:off x="7066300" y="4027289"/>
            <a:ext cx="497800" cy="497800"/>
          </a:xfrm>
          <a:prstGeom prst="roundRect">
            <a:avLst>
              <a:gd name="adj" fmla="val 6668"/>
            </a:avLst>
          </a:prstGeom>
          <a:solidFill>
            <a:srgbClr val="26262B"/>
          </a:solidFill>
          <a:ln/>
        </p:spPr>
        <p:txBody>
          <a:bodyPr/>
          <a:lstStyle/>
          <a:p>
            <a:endParaRPr lang="en-US"/>
          </a:p>
        </p:txBody>
      </p:sp>
      <p:sp>
        <p:nvSpPr>
          <p:cNvPr id="12" name="Text 10"/>
          <p:cNvSpPr/>
          <p:nvPr/>
        </p:nvSpPr>
        <p:spPr>
          <a:xfrm>
            <a:off x="7149227" y="4068723"/>
            <a:ext cx="331827" cy="414814"/>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Medium" pitchFamily="34" charset="0"/>
                <a:ea typeface="Sora Medium" pitchFamily="34" charset="-122"/>
                <a:cs typeface="Sora Medium" pitchFamily="34" charset="-120"/>
              </a:rPr>
              <a:t>2</a:t>
            </a:r>
            <a:endParaRPr lang="en-US" sz="2600" dirty="0"/>
          </a:p>
        </p:txBody>
      </p:sp>
      <p:sp>
        <p:nvSpPr>
          <p:cNvPr id="13" name="Text 11"/>
          <p:cNvSpPr/>
          <p:nvPr/>
        </p:nvSpPr>
        <p:spPr>
          <a:xfrm>
            <a:off x="8421648" y="4103251"/>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Sora Medium" pitchFamily="34" charset="0"/>
                <a:ea typeface="Sora Medium" pitchFamily="34" charset="-122"/>
                <a:cs typeface="Sora Medium" pitchFamily="34" charset="-120"/>
              </a:rPr>
              <a:t>Months 3-6</a:t>
            </a:r>
            <a:endParaRPr lang="en-US" sz="2150" dirty="0"/>
          </a:p>
        </p:txBody>
      </p:sp>
      <p:sp>
        <p:nvSpPr>
          <p:cNvPr id="14" name="Text 12"/>
          <p:cNvSpPr/>
          <p:nvPr/>
        </p:nvSpPr>
        <p:spPr>
          <a:xfrm>
            <a:off x="8421648" y="4581644"/>
            <a:ext cx="5434251" cy="70818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Core Control Implementation, Vendor Governance, SIEM Deployment</a:t>
            </a:r>
            <a:endParaRPr lang="en-US" sz="1700" dirty="0"/>
          </a:p>
        </p:txBody>
      </p:sp>
      <p:sp>
        <p:nvSpPr>
          <p:cNvPr id="15" name="Shape 13"/>
          <p:cNvSpPr/>
          <p:nvPr/>
        </p:nvSpPr>
        <p:spPr>
          <a:xfrm>
            <a:off x="6433006" y="5405318"/>
            <a:ext cx="663773" cy="30480"/>
          </a:xfrm>
          <a:prstGeom prst="roundRect">
            <a:avLst>
              <a:gd name="adj" fmla="val 108905"/>
            </a:avLst>
          </a:prstGeom>
          <a:solidFill>
            <a:srgbClr val="3F3F44"/>
          </a:solidFill>
          <a:ln/>
        </p:spPr>
        <p:txBody>
          <a:bodyPr/>
          <a:lstStyle/>
          <a:p>
            <a:endParaRPr lang="en-US"/>
          </a:p>
        </p:txBody>
      </p:sp>
      <p:sp>
        <p:nvSpPr>
          <p:cNvPr id="16" name="Shape 14"/>
          <p:cNvSpPr/>
          <p:nvPr/>
        </p:nvSpPr>
        <p:spPr>
          <a:xfrm>
            <a:off x="7066300" y="5171718"/>
            <a:ext cx="497800" cy="497800"/>
          </a:xfrm>
          <a:prstGeom prst="roundRect">
            <a:avLst>
              <a:gd name="adj" fmla="val 6668"/>
            </a:avLst>
          </a:prstGeom>
          <a:solidFill>
            <a:srgbClr val="26262B"/>
          </a:solidFill>
          <a:ln/>
        </p:spPr>
        <p:txBody>
          <a:bodyPr/>
          <a:lstStyle/>
          <a:p>
            <a:endParaRPr lang="en-US"/>
          </a:p>
        </p:txBody>
      </p:sp>
      <p:sp>
        <p:nvSpPr>
          <p:cNvPr id="17" name="Text 15"/>
          <p:cNvSpPr/>
          <p:nvPr/>
        </p:nvSpPr>
        <p:spPr>
          <a:xfrm>
            <a:off x="7149227" y="5213152"/>
            <a:ext cx="331827" cy="414814"/>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Medium" pitchFamily="34" charset="0"/>
                <a:ea typeface="Sora Medium" pitchFamily="34" charset="-122"/>
                <a:cs typeface="Sora Medium" pitchFamily="34" charset="-120"/>
              </a:rPr>
              <a:t>3</a:t>
            </a:r>
            <a:endParaRPr lang="en-US" sz="2600" dirty="0"/>
          </a:p>
        </p:txBody>
      </p:sp>
      <p:sp>
        <p:nvSpPr>
          <p:cNvPr id="18" name="Text 16"/>
          <p:cNvSpPr/>
          <p:nvPr/>
        </p:nvSpPr>
        <p:spPr>
          <a:xfrm>
            <a:off x="3442573" y="5247680"/>
            <a:ext cx="2766179" cy="345638"/>
          </a:xfrm>
          <a:prstGeom prst="rect">
            <a:avLst/>
          </a:prstGeom>
          <a:noFill/>
          <a:ln/>
        </p:spPr>
        <p:txBody>
          <a:bodyPr wrap="none" lIns="0" tIns="0" rIns="0" bIns="0" rtlCol="0" anchor="t"/>
          <a:lstStyle/>
          <a:p>
            <a:pPr marL="0" indent="0" algn="r">
              <a:lnSpc>
                <a:spcPts val="2700"/>
              </a:lnSpc>
              <a:buNone/>
            </a:pPr>
            <a:r>
              <a:rPr lang="en-US" sz="2150" dirty="0">
                <a:solidFill>
                  <a:srgbClr val="E0D6DE"/>
                </a:solidFill>
                <a:latin typeface="Sora Medium" pitchFamily="34" charset="0"/>
                <a:ea typeface="Sora Medium" pitchFamily="34" charset="-122"/>
                <a:cs typeface="Sora Medium" pitchFamily="34" charset="-120"/>
              </a:rPr>
              <a:t>Months 6-12</a:t>
            </a:r>
            <a:endParaRPr lang="en-US" sz="2150" dirty="0"/>
          </a:p>
        </p:txBody>
      </p:sp>
      <p:sp>
        <p:nvSpPr>
          <p:cNvPr id="19" name="Text 17"/>
          <p:cNvSpPr/>
          <p:nvPr/>
        </p:nvSpPr>
        <p:spPr>
          <a:xfrm>
            <a:off x="774502" y="5726073"/>
            <a:ext cx="5434251" cy="708184"/>
          </a:xfrm>
          <a:prstGeom prst="rect">
            <a:avLst/>
          </a:prstGeom>
          <a:noFill/>
          <a:ln/>
        </p:spPr>
        <p:txBody>
          <a:bodyPr wrap="square" lIns="0" tIns="0" rIns="0" bIns="0" rtlCol="0" anchor="t"/>
          <a:lstStyle/>
          <a:p>
            <a:pPr marL="0" indent="0" algn="r">
              <a:lnSpc>
                <a:spcPts val="2750"/>
              </a:lnSpc>
              <a:buNone/>
            </a:pPr>
            <a:r>
              <a:rPr lang="en-US" sz="1700" dirty="0">
                <a:solidFill>
                  <a:srgbClr val="E0D6DE"/>
                </a:solidFill>
                <a:latin typeface="Noto Sans TC" pitchFamily="34" charset="0"/>
                <a:ea typeface="Noto Sans TC" pitchFamily="34" charset="-122"/>
                <a:cs typeface="Noto Sans TC" pitchFamily="34" charset="-120"/>
              </a:rPr>
              <a:t>Internal Audits, Incident Response Formalization, Certification Readiness</a:t>
            </a:r>
            <a:endParaRPr lang="en-US" sz="1700" dirty="0"/>
          </a:p>
        </p:txBody>
      </p:sp>
      <p:sp>
        <p:nvSpPr>
          <p:cNvPr id="20" name="Text 18"/>
          <p:cNvSpPr/>
          <p:nvPr/>
        </p:nvSpPr>
        <p:spPr>
          <a:xfrm>
            <a:off x="774502" y="7266861"/>
            <a:ext cx="13081397" cy="354092"/>
          </a:xfrm>
          <a:prstGeom prst="rect">
            <a:avLst/>
          </a:prstGeom>
          <a:noFill/>
          <a:ln/>
        </p:spPr>
        <p:txBody>
          <a:bodyPr wrap="none" lIns="0" tIns="0" rIns="0" bIns="0" rtlCol="0" anchor="t"/>
          <a:lstStyle/>
          <a:p>
            <a:pPr marL="0" indent="0" algn="ctr">
              <a:lnSpc>
                <a:spcPts val="2750"/>
              </a:lnSpc>
              <a:buNone/>
            </a:pPr>
            <a:r>
              <a:rPr lang="en-US" sz="1700" dirty="0">
                <a:solidFill>
                  <a:srgbClr val="E0D6DE"/>
                </a:solidFill>
                <a:latin typeface="Noto Sans TC" pitchFamily="34" charset="0"/>
                <a:ea typeface="Noto Sans TC" pitchFamily="34" charset="-122"/>
                <a:cs typeface="Noto Sans TC" pitchFamily="34" charset="-120"/>
              </a:rPr>
              <a:t>Final Milestone: ISO/IEC 27001:2022 Certification</a:t>
            </a:r>
            <a:endParaRPr lang="en-US" sz="1700" dirty="0"/>
          </a:p>
        </p:txBody>
      </p:sp>
      <p:sp>
        <p:nvSpPr>
          <p:cNvPr id="21" name="Rectangle 20">
            <a:extLst>
              <a:ext uri="{FF2B5EF4-FFF2-40B4-BE49-F238E27FC236}">
                <a16:creationId xmlns:a16="http://schemas.microsoft.com/office/drawing/2014/main" id="{ED87257D-F242-109B-529F-BA234537223A}"/>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9B7CB5-2576-F4AA-9F30-2184B28FC617}"/>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2246FA8-ADC6-1125-1CC9-345A146B25DF}"/>
              </a:ext>
            </a:extLst>
          </p:cNvPr>
          <p:cNvSpPr txBox="1"/>
          <p:nvPr/>
        </p:nvSpPr>
        <p:spPr>
          <a:xfrm rot="10800000" flipH="1" flipV="1">
            <a:off x="966355" y="614281"/>
            <a:ext cx="10255827" cy="761747"/>
          </a:xfrm>
          <a:prstGeom prst="rect">
            <a:avLst/>
          </a:prstGeom>
          <a:noFill/>
        </p:spPr>
        <p:txBody>
          <a:bodyPr wrap="square" rtlCol="0">
            <a:spAutoFit/>
          </a:bodyPr>
          <a:lstStyle/>
          <a:p>
            <a:r>
              <a:rPr lang="en-US" sz="4350" dirty="0">
                <a:solidFill>
                  <a:srgbClr val="7A94CE"/>
                </a:solidFill>
                <a:latin typeface="Sora Medium" panose="020B0604020202020204" charset="0"/>
                <a:cs typeface="Sora Medium" panose="020B0604020202020204" charset="0"/>
              </a:rPr>
              <a:t>Q&amp;A Simulation </a:t>
            </a:r>
          </a:p>
        </p:txBody>
      </p:sp>
      <p:sp>
        <p:nvSpPr>
          <p:cNvPr id="4" name="Rectangle 3">
            <a:extLst>
              <a:ext uri="{FF2B5EF4-FFF2-40B4-BE49-F238E27FC236}">
                <a16:creationId xmlns:a16="http://schemas.microsoft.com/office/drawing/2014/main" id="{B8F6A81C-22BA-1435-1E17-17EA85B41C1C}"/>
              </a:ext>
            </a:extLst>
          </p:cNvPr>
          <p:cNvSpPr/>
          <p:nvPr/>
        </p:nvSpPr>
        <p:spPr>
          <a:xfrm>
            <a:off x="2763983" y="1950027"/>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2750061-ED91-8A2C-9D1C-FB486C668DA6}"/>
              </a:ext>
            </a:extLst>
          </p:cNvPr>
          <p:cNvSpPr/>
          <p:nvPr/>
        </p:nvSpPr>
        <p:spPr>
          <a:xfrm>
            <a:off x="12902045" y="78312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109470E-9304-E97F-2173-9108994B1C8D}"/>
              </a:ext>
            </a:extLst>
          </p:cNvPr>
          <p:cNvSpPr txBox="1"/>
          <p:nvPr/>
        </p:nvSpPr>
        <p:spPr>
          <a:xfrm>
            <a:off x="883226" y="1950027"/>
            <a:ext cx="11097492" cy="523220"/>
          </a:xfrm>
          <a:prstGeom prst="rect">
            <a:avLst/>
          </a:prstGeom>
          <a:noFill/>
        </p:spPr>
        <p:txBody>
          <a:bodyPr wrap="square" rtlCol="0">
            <a:spAutoFit/>
          </a:bodyPr>
          <a:lstStyle/>
          <a:p>
            <a:r>
              <a:rPr lang="en-US" sz="2800" dirty="0">
                <a:solidFill>
                  <a:schemeClr val="bg1"/>
                </a:solidFill>
                <a:latin typeface="Sora Medium" panose="020B0604020202020204" charset="0"/>
                <a:cs typeface="Sora Medium" panose="020B0604020202020204" charset="0"/>
              </a:rPr>
              <a:t>How will this impact daily hospital operations?</a:t>
            </a:r>
          </a:p>
        </p:txBody>
      </p:sp>
      <p:sp>
        <p:nvSpPr>
          <p:cNvPr id="8" name="TextBox 7">
            <a:extLst>
              <a:ext uri="{FF2B5EF4-FFF2-40B4-BE49-F238E27FC236}">
                <a16:creationId xmlns:a16="http://schemas.microsoft.com/office/drawing/2014/main" id="{29173B24-7E30-FF58-8939-2D224FFE3AE3}"/>
              </a:ext>
            </a:extLst>
          </p:cNvPr>
          <p:cNvSpPr txBox="1"/>
          <p:nvPr/>
        </p:nvSpPr>
        <p:spPr>
          <a:xfrm>
            <a:off x="966355" y="3304309"/>
            <a:ext cx="5995554" cy="523220"/>
          </a:xfrm>
          <a:prstGeom prst="rect">
            <a:avLst/>
          </a:prstGeom>
          <a:noFill/>
        </p:spPr>
        <p:txBody>
          <a:bodyPr wrap="square" rtlCol="0">
            <a:spAutoFit/>
          </a:bodyPr>
          <a:lstStyle/>
          <a:p>
            <a:r>
              <a:rPr lang="en-US" sz="2800" dirty="0">
                <a:solidFill>
                  <a:schemeClr val="bg1"/>
                </a:solidFill>
                <a:latin typeface="Sora Medium" panose="020B0604020202020204" charset="0"/>
                <a:cs typeface="Sora Medium" panose="020B0604020202020204" charset="0"/>
              </a:rPr>
              <a:t>What’s the ROI of certification?</a:t>
            </a:r>
          </a:p>
        </p:txBody>
      </p:sp>
      <p:sp>
        <p:nvSpPr>
          <p:cNvPr id="9" name="TextBox 8">
            <a:extLst>
              <a:ext uri="{FF2B5EF4-FFF2-40B4-BE49-F238E27FC236}">
                <a16:creationId xmlns:a16="http://schemas.microsoft.com/office/drawing/2014/main" id="{8F700895-30A8-7B8F-98A4-D9A65E6AC029}"/>
              </a:ext>
            </a:extLst>
          </p:cNvPr>
          <p:cNvSpPr txBox="1"/>
          <p:nvPr/>
        </p:nvSpPr>
        <p:spPr>
          <a:xfrm>
            <a:off x="1066108" y="4883727"/>
            <a:ext cx="5480165" cy="523220"/>
          </a:xfrm>
          <a:prstGeom prst="rect">
            <a:avLst/>
          </a:prstGeom>
          <a:noFill/>
        </p:spPr>
        <p:txBody>
          <a:bodyPr wrap="square" rtlCol="0">
            <a:spAutoFit/>
          </a:bodyPr>
          <a:lstStyle/>
          <a:p>
            <a:r>
              <a:rPr lang="en-US" sz="2800" dirty="0">
                <a:solidFill>
                  <a:schemeClr val="bg1"/>
                </a:solidFill>
                <a:latin typeface="Sora Medium" panose="020B0604020202020204" charset="0"/>
                <a:cs typeface="Sora Medium" panose="020B0604020202020204" charset="0"/>
              </a:rPr>
              <a:t>What about third-party risks?</a:t>
            </a:r>
          </a:p>
        </p:txBody>
      </p:sp>
    </p:spTree>
    <p:extLst>
      <p:ext uri="{BB962C8B-B14F-4D97-AF65-F5344CB8AC3E}">
        <p14:creationId xmlns:p14="http://schemas.microsoft.com/office/powerpoint/2010/main" val="3118323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BE67C-42FC-6A29-6115-598D26A24F03}"/>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2BF878C-EB9C-FA2C-E6B4-77E36F0DA267}"/>
              </a:ext>
            </a:extLst>
          </p:cNvPr>
          <p:cNvSpPr txBox="1"/>
          <p:nvPr/>
        </p:nvSpPr>
        <p:spPr>
          <a:xfrm>
            <a:off x="4322618" y="3013364"/>
            <a:ext cx="6244937" cy="1446550"/>
          </a:xfrm>
          <a:prstGeom prst="rect">
            <a:avLst/>
          </a:prstGeom>
          <a:noFill/>
        </p:spPr>
        <p:txBody>
          <a:bodyPr wrap="square" rtlCol="0">
            <a:spAutoFit/>
          </a:bodyPr>
          <a:lstStyle/>
          <a:p>
            <a:r>
              <a:rPr lang="en-US" sz="8800" dirty="0">
                <a:solidFill>
                  <a:srgbClr val="7A94CE"/>
                </a:solidFill>
              </a:rPr>
              <a:t>Thank you.</a:t>
            </a:r>
          </a:p>
        </p:txBody>
      </p:sp>
    </p:spTree>
    <p:extLst>
      <p:ext uri="{BB962C8B-B14F-4D97-AF65-F5344CB8AC3E}">
        <p14:creationId xmlns:p14="http://schemas.microsoft.com/office/powerpoint/2010/main" val="416718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558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Executive Summary</a:t>
            </a:r>
            <a:endParaRPr lang="en-US" sz="2200" dirty="0"/>
          </a:p>
        </p:txBody>
      </p:sp>
      <p:sp>
        <p:nvSpPr>
          <p:cNvPr id="3" name="Text 1"/>
          <p:cNvSpPr/>
          <p:nvPr/>
        </p:nvSpPr>
        <p:spPr>
          <a:xfrm>
            <a:off x="793790" y="1963817"/>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MedSecure Health Systems (MSHS) manages sensitive patient data across 2 hospitals, 5 clinics, and a growing digital hub. Our assessment reveals a moderate security posture, strong in EHR but with gaps in IoMT, vendor governance, and incident response.</a:t>
            </a:r>
            <a:endParaRPr lang="en-US" sz="1750" dirty="0"/>
          </a:p>
        </p:txBody>
      </p:sp>
      <p:sp>
        <p:nvSpPr>
          <p:cNvPr id="4" name="Text 2"/>
          <p:cNvSpPr/>
          <p:nvPr/>
        </p:nvSpPr>
        <p:spPr>
          <a:xfrm>
            <a:off x="793790" y="330767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We recommend implementing an ISO/IEC 27001:2022-based Information Security Management System (ISMS) to ensure robust data protection, compliance (HIPAA/GDPR), and enhanced organizational resilience.</a:t>
            </a:r>
            <a:endParaRPr lang="en-US" sz="1750" dirty="0"/>
          </a:p>
        </p:txBody>
      </p:sp>
      <p:sp>
        <p:nvSpPr>
          <p:cNvPr id="5" name="Shape 3"/>
          <p:cNvSpPr/>
          <p:nvPr/>
        </p:nvSpPr>
        <p:spPr>
          <a:xfrm>
            <a:off x="793790" y="4402012"/>
            <a:ext cx="13042821" cy="35957"/>
          </a:xfrm>
          <a:prstGeom prst="rect">
            <a:avLst/>
          </a:prstGeom>
          <a:solidFill>
            <a:srgbClr val="E0D6DE">
              <a:alpha val="50000"/>
            </a:srgbClr>
          </a:solidFill>
          <a:ln/>
        </p:spPr>
        <p:txBody>
          <a:bodyPr/>
          <a:lstStyle/>
          <a:p>
            <a:endParaRPr lang="en-US"/>
          </a:p>
        </p:txBody>
      </p:sp>
      <p:sp>
        <p:nvSpPr>
          <p:cNvPr id="6" name="Shape 4"/>
          <p:cNvSpPr/>
          <p:nvPr/>
        </p:nvSpPr>
        <p:spPr>
          <a:xfrm>
            <a:off x="793790" y="5033248"/>
            <a:ext cx="4196358" cy="2040493"/>
          </a:xfrm>
          <a:prstGeom prst="roundRect">
            <a:avLst>
              <a:gd name="adj" fmla="val 7170"/>
            </a:avLst>
          </a:prstGeom>
          <a:solidFill>
            <a:srgbClr val="07070C"/>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793790" y="5002768"/>
            <a:ext cx="4196358" cy="121920"/>
          </a:xfrm>
          <a:prstGeom prst="rect">
            <a:avLst/>
          </a:prstGeom>
        </p:spPr>
      </p:pic>
      <p:pic>
        <p:nvPicPr>
          <p:cNvPr id="8" name="Image 1" descr="preencoded.png"/>
          <p:cNvPicPr>
            <a:picLocks noChangeAspect="1"/>
          </p:cNvPicPr>
          <p:nvPr/>
        </p:nvPicPr>
        <p:blipFill>
          <a:blip r:embed="rId4"/>
          <a:stretch>
            <a:fillRect/>
          </a:stretch>
        </p:blipFill>
        <p:spPr>
          <a:xfrm>
            <a:off x="2551688" y="4693087"/>
            <a:ext cx="680442" cy="680442"/>
          </a:xfrm>
          <a:prstGeom prst="rect">
            <a:avLst/>
          </a:prstGeom>
        </p:spPr>
      </p:pic>
      <p:sp>
        <p:nvSpPr>
          <p:cNvPr id="9" name="Text 5"/>
          <p:cNvSpPr/>
          <p:nvPr/>
        </p:nvSpPr>
        <p:spPr>
          <a:xfrm>
            <a:off x="2755761" y="486322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ora Medium" pitchFamily="34" charset="0"/>
                <a:ea typeface="Sora Medium" pitchFamily="34" charset="-122"/>
                <a:cs typeface="Sora Medium" pitchFamily="34" charset="-120"/>
              </a:rPr>
              <a:t>1</a:t>
            </a:r>
            <a:endParaRPr lang="en-US" sz="2100" dirty="0"/>
          </a:p>
        </p:txBody>
      </p:sp>
      <p:sp>
        <p:nvSpPr>
          <p:cNvPr id="10" name="Text 6"/>
          <p:cNvSpPr/>
          <p:nvPr/>
        </p:nvSpPr>
        <p:spPr>
          <a:xfrm>
            <a:off x="1051084" y="56002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Current State</a:t>
            </a:r>
            <a:endParaRPr lang="en-US" sz="2200" dirty="0"/>
          </a:p>
        </p:txBody>
      </p:sp>
      <p:sp>
        <p:nvSpPr>
          <p:cNvPr id="11" name="Text 7"/>
          <p:cNvSpPr/>
          <p:nvPr/>
        </p:nvSpPr>
        <p:spPr>
          <a:xfrm>
            <a:off x="1051084" y="6090642"/>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Moderate Security Maturity</a:t>
            </a:r>
            <a:endParaRPr lang="en-US" sz="1750" dirty="0"/>
          </a:p>
        </p:txBody>
      </p:sp>
      <p:sp>
        <p:nvSpPr>
          <p:cNvPr id="12" name="Shape 8"/>
          <p:cNvSpPr/>
          <p:nvPr/>
        </p:nvSpPr>
        <p:spPr>
          <a:xfrm>
            <a:off x="5216962" y="5033248"/>
            <a:ext cx="4196358" cy="2040493"/>
          </a:xfrm>
          <a:prstGeom prst="roundRect">
            <a:avLst>
              <a:gd name="adj" fmla="val 7170"/>
            </a:avLst>
          </a:prstGeom>
          <a:solidFill>
            <a:srgbClr val="07070C"/>
          </a:solidFill>
          <a:ln/>
        </p:spPr>
        <p:txBody>
          <a:bodyPr/>
          <a:lstStyle/>
          <a:p>
            <a:endParaRPr lang="en-US"/>
          </a:p>
        </p:txBody>
      </p:sp>
      <p:pic>
        <p:nvPicPr>
          <p:cNvPr id="13" name="Image 2" descr="preencoded.png"/>
          <p:cNvPicPr>
            <a:picLocks noChangeAspect="1"/>
          </p:cNvPicPr>
          <p:nvPr/>
        </p:nvPicPr>
        <p:blipFill>
          <a:blip r:embed="rId3"/>
          <a:stretch>
            <a:fillRect/>
          </a:stretch>
        </p:blipFill>
        <p:spPr>
          <a:xfrm>
            <a:off x="5216962" y="5002768"/>
            <a:ext cx="4196358" cy="121920"/>
          </a:xfrm>
          <a:prstGeom prst="rect">
            <a:avLst/>
          </a:prstGeom>
        </p:spPr>
      </p:pic>
      <p:pic>
        <p:nvPicPr>
          <p:cNvPr id="14" name="Image 3" descr="preencoded.png"/>
          <p:cNvPicPr>
            <a:picLocks noChangeAspect="1"/>
          </p:cNvPicPr>
          <p:nvPr/>
        </p:nvPicPr>
        <p:blipFill>
          <a:blip r:embed="rId4"/>
          <a:stretch>
            <a:fillRect/>
          </a:stretch>
        </p:blipFill>
        <p:spPr>
          <a:xfrm>
            <a:off x="6974860" y="4693087"/>
            <a:ext cx="680442" cy="680442"/>
          </a:xfrm>
          <a:prstGeom prst="rect">
            <a:avLst/>
          </a:prstGeom>
        </p:spPr>
      </p:pic>
      <p:sp>
        <p:nvSpPr>
          <p:cNvPr id="15" name="Text 9"/>
          <p:cNvSpPr/>
          <p:nvPr/>
        </p:nvSpPr>
        <p:spPr>
          <a:xfrm>
            <a:off x="7178933" y="486322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ora Medium" pitchFamily="34" charset="0"/>
                <a:ea typeface="Sora Medium" pitchFamily="34" charset="-122"/>
                <a:cs typeface="Sora Medium" pitchFamily="34" charset="-120"/>
              </a:rPr>
              <a:t>2</a:t>
            </a:r>
            <a:endParaRPr lang="en-US" sz="2100" dirty="0"/>
          </a:p>
        </p:txBody>
      </p:sp>
      <p:sp>
        <p:nvSpPr>
          <p:cNvPr id="16" name="Text 10"/>
          <p:cNvSpPr/>
          <p:nvPr/>
        </p:nvSpPr>
        <p:spPr>
          <a:xfrm>
            <a:off x="5474256" y="56002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Key Gaps</a:t>
            </a:r>
            <a:endParaRPr lang="en-US" sz="2200" dirty="0"/>
          </a:p>
        </p:txBody>
      </p:sp>
      <p:sp>
        <p:nvSpPr>
          <p:cNvPr id="17" name="Text 11"/>
          <p:cNvSpPr/>
          <p:nvPr/>
        </p:nvSpPr>
        <p:spPr>
          <a:xfrm>
            <a:off x="5474256" y="6090642"/>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IoMT, Vendor Governance, Incident Response</a:t>
            </a:r>
            <a:endParaRPr lang="en-US" sz="1750" dirty="0"/>
          </a:p>
        </p:txBody>
      </p:sp>
      <p:sp>
        <p:nvSpPr>
          <p:cNvPr id="18" name="Shape 12"/>
          <p:cNvSpPr/>
          <p:nvPr/>
        </p:nvSpPr>
        <p:spPr>
          <a:xfrm>
            <a:off x="9640133" y="5033248"/>
            <a:ext cx="4196358" cy="2040493"/>
          </a:xfrm>
          <a:prstGeom prst="roundRect">
            <a:avLst>
              <a:gd name="adj" fmla="val 7170"/>
            </a:avLst>
          </a:prstGeom>
          <a:solidFill>
            <a:srgbClr val="07070C"/>
          </a:solidFill>
          <a:ln/>
        </p:spPr>
        <p:txBody>
          <a:bodyPr/>
          <a:lstStyle/>
          <a:p>
            <a:endParaRPr lang="en-US"/>
          </a:p>
        </p:txBody>
      </p:sp>
      <p:pic>
        <p:nvPicPr>
          <p:cNvPr id="19" name="Image 4" descr="preencoded.png"/>
          <p:cNvPicPr>
            <a:picLocks noChangeAspect="1"/>
          </p:cNvPicPr>
          <p:nvPr/>
        </p:nvPicPr>
        <p:blipFill>
          <a:blip r:embed="rId3"/>
          <a:stretch>
            <a:fillRect/>
          </a:stretch>
        </p:blipFill>
        <p:spPr>
          <a:xfrm>
            <a:off x="9640133" y="5002768"/>
            <a:ext cx="4196358" cy="121920"/>
          </a:xfrm>
          <a:prstGeom prst="rect">
            <a:avLst/>
          </a:prstGeom>
        </p:spPr>
      </p:pic>
      <p:pic>
        <p:nvPicPr>
          <p:cNvPr id="20" name="Image 5" descr="preencoded.png"/>
          <p:cNvPicPr>
            <a:picLocks noChangeAspect="1"/>
          </p:cNvPicPr>
          <p:nvPr/>
        </p:nvPicPr>
        <p:blipFill>
          <a:blip r:embed="rId4"/>
          <a:stretch>
            <a:fillRect/>
          </a:stretch>
        </p:blipFill>
        <p:spPr>
          <a:xfrm>
            <a:off x="11398032" y="4693087"/>
            <a:ext cx="680442" cy="680442"/>
          </a:xfrm>
          <a:prstGeom prst="rect">
            <a:avLst/>
          </a:prstGeom>
        </p:spPr>
      </p:pic>
      <p:sp>
        <p:nvSpPr>
          <p:cNvPr id="21" name="Text 13"/>
          <p:cNvSpPr/>
          <p:nvPr/>
        </p:nvSpPr>
        <p:spPr>
          <a:xfrm>
            <a:off x="11602105" y="486322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Sora Medium" pitchFamily="34" charset="0"/>
                <a:ea typeface="Sora Medium" pitchFamily="34" charset="-122"/>
                <a:cs typeface="Sora Medium" pitchFamily="34" charset="-120"/>
              </a:rPr>
              <a:t>3</a:t>
            </a:r>
            <a:endParaRPr lang="en-US" sz="2100" dirty="0"/>
          </a:p>
        </p:txBody>
      </p:sp>
      <p:sp>
        <p:nvSpPr>
          <p:cNvPr id="22" name="Text 14"/>
          <p:cNvSpPr/>
          <p:nvPr/>
        </p:nvSpPr>
        <p:spPr>
          <a:xfrm>
            <a:off x="9897427" y="56002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Recommendation</a:t>
            </a:r>
            <a:endParaRPr lang="en-US" sz="2200" dirty="0"/>
          </a:p>
        </p:txBody>
      </p:sp>
      <p:sp>
        <p:nvSpPr>
          <p:cNvPr id="23" name="Text 15"/>
          <p:cNvSpPr/>
          <p:nvPr/>
        </p:nvSpPr>
        <p:spPr>
          <a:xfrm>
            <a:off x="9897427" y="6090642"/>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ISO/IEC 27001:2022 ISMS</a:t>
            </a:r>
            <a:endParaRPr lang="en-US" sz="1750" dirty="0"/>
          </a:p>
        </p:txBody>
      </p:sp>
      <p:sp>
        <p:nvSpPr>
          <p:cNvPr id="24" name="Rectangle 23">
            <a:extLst>
              <a:ext uri="{FF2B5EF4-FFF2-40B4-BE49-F238E27FC236}">
                <a16:creationId xmlns:a16="http://schemas.microsoft.com/office/drawing/2014/main" id="{C4AAED21-B068-7336-85A4-CDC739575B5B}"/>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81326"/>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Comprehensive Gap Analysis: Current Strengths &amp; Weaknesses</a:t>
            </a:r>
            <a:endParaRPr lang="en-US" sz="4450" dirty="0"/>
          </a:p>
        </p:txBody>
      </p:sp>
      <p:sp>
        <p:nvSpPr>
          <p:cNvPr id="3" name="Text 1"/>
          <p:cNvSpPr/>
          <p:nvPr/>
        </p:nvSpPr>
        <p:spPr>
          <a:xfrm>
            <a:off x="793790" y="295251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Our detailed analysis reveals MedSecure Health Systems' existing security strengths, primarily around EHR and network segmentation. However, critical weaknesses exist due to the absence of a formal ISMS framework, posing significant risks to data integrity and compliance.</a:t>
            </a:r>
            <a:endParaRPr lang="en-US" sz="1750" dirty="0"/>
          </a:p>
        </p:txBody>
      </p:sp>
      <p:sp>
        <p:nvSpPr>
          <p:cNvPr id="4" name="Text 2"/>
          <p:cNvSpPr/>
          <p:nvPr/>
        </p:nvSpPr>
        <p:spPr>
          <a:xfrm>
            <a:off x="1133951" y="4551521"/>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97B8FF"/>
                </a:solidFill>
                <a:latin typeface="Sora Medium" pitchFamily="34" charset="0"/>
                <a:ea typeface="Sora Medium" pitchFamily="34" charset="-122"/>
                <a:cs typeface="Sora Medium" pitchFamily="34" charset="-120"/>
              </a:rPr>
              <a:t>Strengths</a:t>
            </a:r>
            <a:endParaRPr lang="en-US" sz="2650" dirty="0"/>
          </a:p>
        </p:txBody>
      </p:sp>
      <p:sp>
        <p:nvSpPr>
          <p:cNvPr id="5" name="Text 3"/>
          <p:cNvSpPr/>
          <p:nvPr/>
        </p:nvSpPr>
        <p:spPr>
          <a:xfrm>
            <a:off x="1133951" y="5203627"/>
            <a:ext cx="590454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Centralized EHR with role-based access</a:t>
            </a:r>
            <a:endParaRPr lang="en-US" sz="1750" dirty="0"/>
          </a:p>
        </p:txBody>
      </p:sp>
      <p:sp>
        <p:nvSpPr>
          <p:cNvPr id="6" name="Text 4"/>
          <p:cNvSpPr/>
          <p:nvPr/>
        </p:nvSpPr>
        <p:spPr>
          <a:xfrm>
            <a:off x="1133951" y="5645825"/>
            <a:ext cx="590454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Network segmentation for IoMT devices</a:t>
            </a:r>
            <a:endParaRPr lang="en-US" sz="1750" dirty="0"/>
          </a:p>
        </p:txBody>
      </p:sp>
      <p:sp>
        <p:nvSpPr>
          <p:cNvPr id="7" name="Text 5"/>
          <p:cNvSpPr/>
          <p:nvPr/>
        </p:nvSpPr>
        <p:spPr>
          <a:xfrm>
            <a:off x="1133951" y="6088023"/>
            <a:ext cx="590454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Established data backup procedures</a:t>
            </a:r>
            <a:endParaRPr lang="en-US" sz="1750" dirty="0"/>
          </a:p>
        </p:txBody>
      </p:sp>
      <p:sp>
        <p:nvSpPr>
          <p:cNvPr id="8" name="Text 6"/>
          <p:cNvSpPr/>
          <p:nvPr/>
        </p:nvSpPr>
        <p:spPr>
          <a:xfrm>
            <a:off x="1133951" y="6530221"/>
            <a:ext cx="590454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Partial disaster recovery plan in place</a:t>
            </a:r>
            <a:endParaRPr lang="en-US" sz="1750" dirty="0"/>
          </a:p>
        </p:txBody>
      </p:sp>
      <p:sp>
        <p:nvSpPr>
          <p:cNvPr id="9" name="Shape 7"/>
          <p:cNvSpPr/>
          <p:nvPr/>
        </p:nvSpPr>
        <p:spPr>
          <a:xfrm>
            <a:off x="793790" y="4551521"/>
            <a:ext cx="30480" cy="2341602"/>
          </a:xfrm>
          <a:prstGeom prst="rect">
            <a:avLst/>
          </a:prstGeom>
          <a:solidFill>
            <a:srgbClr val="97B8FF"/>
          </a:solidFill>
          <a:ln/>
        </p:spPr>
        <p:txBody>
          <a:bodyPr/>
          <a:lstStyle/>
          <a:p>
            <a:endParaRPr lang="en-US"/>
          </a:p>
        </p:txBody>
      </p:sp>
      <p:sp>
        <p:nvSpPr>
          <p:cNvPr id="10" name="Text 8"/>
          <p:cNvSpPr/>
          <p:nvPr/>
        </p:nvSpPr>
        <p:spPr>
          <a:xfrm>
            <a:off x="7939683" y="4551521"/>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97B8FF"/>
                </a:solidFill>
                <a:latin typeface="Sora Medium" pitchFamily="34" charset="0"/>
                <a:ea typeface="Sora Medium" pitchFamily="34" charset="-122"/>
                <a:cs typeface="Sora Medium" pitchFamily="34" charset="-120"/>
              </a:rPr>
              <a:t>Weaknesses</a:t>
            </a:r>
            <a:endParaRPr lang="en-US" sz="2650" dirty="0"/>
          </a:p>
        </p:txBody>
      </p:sp>
      <p:sp>
        <p:nvSpPr>
          <p:cNvPr id="11" name="Text 9"/>
          <p:cNvSpPr/>
          <p:nvPr/>
        </p:nvSpPr>
        <p:spPr>
          <a:xfrm>
            <a:off x="7939683" y="5203627"/>
            <a:ext cx="590454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No formal ISMS framework</a:t>
            </a:r>
            <a:endParaRPr lang="en-US" sz="1750" dirty="0"/>
          </a:p>
        </p:txBody>
      </p:sp>
      <p:sp>
        <p:nvSpPr>
          <p:cNvPr id="12" name="Text 10"/>
          <p:cNvSpPr/>
          <p:nvPr/>
        </p:nvSpPr>
        <p:spPr>
          <a:xfrm>
            <a:off x="7939683" y="5645825"/>
            <a:ext cx="590454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Weak vendor risk management processes</a:t>
            </a:r>
            <a:endParaRPr lang="en-US" sz="1750" dirty="0"/>
          </a:p>
        </p:txBody>
      </p:sp>
      <p:sp>
        <p:nvSpPr>
          <p:cNvPr id="13" name="Text 11"/>
          <p:cNvSpPr/>
          <p:nvPr/>
        </p:nvSpPr>
        <p:spPr>
          <a:xfrm>
            <a:off x="7939683" y="6088023"/>
            <a:ext cx="590454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Limited comprehensive staff security training</a:t>
            </a:r>
            <a:endParaRPr lang="en-US" sz="1750" dirty="0"/>
          </a:p>
        </p:txBody>
      </p:sp>
      <p:sp>
        <p:nvSpPr>
          <p:cNvPr id="14" name="Text 12"/>
          <p:cNvSpPr/>
          <p:nvPr/>
        </p:nvSpPr>
        <p:spPr>
          <a:xfrm>
            <a:off x="7939683" y="6530221"/>
            <a:ext cx="590454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Undeveloped incident response plan (IRP)</a:t>
            </a:r>
            <a:endParaRPr lang="en-US" sz="1750" dirty="0"/>
          </a:p>
        </p:txBody>
      </p:sp>
      <p:sp>
        <p:nvSpPr>
          <p:cNvPr id="15" name="Shape 13"/>
          <p:cNvSpPr/>
          <p:nvPr/>
        </p:nvSpPr>
        <p:spPr>
          <a:xfrm>
            <a:off x="7599521" y="4551521"/>
            <a:ext cx="30480" cy="2341602"/>
          </a:xfrm>
          <a:prstGeom prst="rect">
            <a:avLst/>
          </a:prstGeom>
          <a:solidFill>
            <a:srgbClr val="97B8FF"/>
          </a:solidFill>
          <a:ln/>
        </p:spPr>
        <p:txBody>
          <a:bodyPr/>
          <a:lstStyle/>
          <a:p>
            <a:endParaRPr lang="en-US"/>
          </a:p>
        </p:txBody>
      </p:sp>
      <p:sp>
        <p:nvSpPr>
          <p:cNvPr id="16" name="Rectangle 15">
            <a:extLst>
              <a:ext uri="{FF2B5EF4-FFF2-40B4-BE49-F238E27FC236}">
                <a16:creationId xmlns:a16="http://schemas.microsoft.com/office/drawing/2014/main" id="{145D1A2D-5761-662F-A3B9-B4CF863D9052}"/>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8902" y="588883"/>
            <a:ext cx="13152596" cy="1319451"/>
          </a:xfrm>
          <a:prstGeom prst="rect">
            <a:avLst/>
          </a:prstGeom>
          <a:noFill/>
          <a:ln/>
        </p:spPr>
        <p:txBody>
          <a:bodyPr wrap="square" lIns="0" tIns="0" rIns="0" bIns="0" rtlCol="0" anchor="t"/>
          <a:lstStyle/>
          <a:p>
            <a:pPr marL="0" indent="0" algn="l">
              <a:lnSpc>
                <a:spcPts val="5150"/>
              </a:lnSpc>
              <a:buNone/>
            </a:pPr>
            <a:r>
              <a:rPr lang="en-US" sz="4150" dirty="0">
                <a:solidFill>
                  <a:srgbClr val="97B8FF"/>
                </a:solidFill>
                <a:latin typeface="Sora Medium" pitchFamily="34" charset="0"/>
                <a:ea typeface="Sora Medium" pitchFamily="34" charset="-122"/>
                <a:cs typeface="Sora Medium" pitchFamily="34" charset="-120"/>
              </a:rPr>
              <a:t>Detailed Gap Findings: ISO/IEC 27001:2022 Specifics</a:t>
            </a:r>
            <a:endParaRPr lang="en-US" sz="4150" dirty="0"/>
          </a:p>
        </p:txBody>
      </p:sp>
      <p:sp>
        <p:nvSpPr>
          <p:cNvPr id="3" name="Text 1"/>
          <p:cNvSpPr/>
          <p:nvPr/>
        </p:nvSpPr>
        <p:spPr>
          <a:xfrm>
            <a:off x="738902" y="2330529"/>
            <a:ext cx="13152596"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Our assessment against ISO/IEC 27001:2022 highlights specific areas where MSHS's current security practices fall short of the standard's requirements. Addressing these will form the core of the ISMS implementation.</a:t>
            </a:r>
            <a:endParaRPr lang="en-US" sz="1650" dirty="0"/>
          </a:p>
        </p:txBody>
      </p:sp>
      <p:sp>
        <p:nvSpPr>
          <p:cNvPr id="4" name="Shape 2"/>
          <p:cNvSpPr/>
          <p:nvPr/>
        </p:nvSpPr>
        <p:spPr>
          <a:xfrm>
            <a:off x="738902" y="3243382"/>
            <a:ext cx="13152596" cy="4397216"/>
          </a:xfrm>
          <a:prstGeom prst="roundRect">
            <a:avLst>
              <a:gd name="adj" fmla="val 720"/>
            </a:avLst>
          </a:prstGeom>
          <a:noFill/>
          <a:ln w="7620">
            <a:solidFill>
              <a:srgbClr val="FFFFFF">
                <a:alpha val="24000"/>
              </a:srgbClr>
            </a:solidFill>
            <a:prstDash val="solid"/>
          </a:ln>
        </p:spPr>
        <p:txBody>
          <a:bodyPr/>
          <a:lstStyle/>
          <a:p>
            <a:endParaRPr lang="en-US"/>
          </a:p>
        </p:txBody>
      </p:sp>
      <p:sp>
        <p:nvSpPr>
          <p:cNvPr id="5" name="Shape 3"/>
          <p:cNvSpPr/>
          <p:nvPr/>
        </p:nvSpPr>
        <p:spPr>
          <a:xfrm>
            <a:off x="746522" y="3251002"/>
            <a:ext cx="13137356" cy="606266"/>
          </a:xfrm>
          <a:prstGeom prst="rect">
            <a:avLst/>
          </a:prstGeom>
          <a:solidFill>
            <a:srgbClr val="FFFFFF">
              <a:alpha val="4000"/>
            </a:srgbClr>
          </a:solidFill>
          <a:ln/>
        </p:spPr>
        <p:txBody>
          <a:bodyPr/>
          <a:lstStyle/>
          <a:p>
            <a:endParaRPr lang="en-US"/>
          </a:p>
        </p:txBody>
      </p:sp>
      <p:sp>
        <p:nvSpPr>
          <p:cNvPr id="6" name="Text 4"/>
          <p:cNvSpPr/>
          <p:nvPr/>
        </p:nvSpPr>
        <p:spPr>
          <a:xfrm>
            <a:off x="957620" y="3385304"/>
            <a:ext cx="2201466" cy="337661"/>
          </a:xfrm>
          <a:prstGeom prst="rect">
            <a:avLst/>
          </a:prstGeom>
          <a:noFill/>
          <a:ln/>
        </p:spPr>
        <p:txBody>
          <a:bodyPr wrap="none" lIns="0" tIns="0" rIns="0" bIns="0" rtlCol="0" anchor="t"/>
          <a:lstStyle/>
          <a:p>
            <a:pPr marL="0" indent="0" algn="l">
              <a:lnSpc>
                <a:spcPts val="2650"/>
              </a:lnSpc>
              <a:buNone/>
            </a:pPr>
            <a:r>
              <a:rPr lang="en-US" sz="1650" b="1" dirty="0">
                <a:solidFill>
                  <a:srgbClr val="E0D6DE"/>
                </a:solidFill>
                <a:latin typeface="Noto Sans TC" pitchFamily="34" charset="0"/>
                <a:ea typeface="Noto Sans TC" pitchFamily="34" charset="-122"/>
                <a:cs typeface="Noto Sans TC" pitchFamily="34" charset="-120"/>
              </a:rPr>
              <a:t>ISO Clause / Control</a:t>
            </a:r>
            <a:endParaRPr lang="en-US" sz="1650" dirty="0"/>
          </a:p>
        </p:txBody>
      </p:sp>
      <p:sp>
        <p:nvSpPr>
          <p:cNvPr id="7" name="Text 5"/>
          <p:cNvSpPr/>
          <p:nvPr/>
        </p:nvSpPr>
        <p:spPr>
          <a:xfrm>
            <a:off x="3588901" y="3385304"/>
            <a:ext cx="2854523" cy="337661"/>
          </a:xfrm>
          <a:prstGeom prst="rect">
            <a:avLst/>
          </a:prstGeom>
          <a:noFill/>
          <a:ln/>
        </p:spPr>
        <p:txBody>
          <a:bodyPr wrap="none" lIns="0" tIns="0" rIns="0" bIns="0" rtlCol="0" anchor="t"/>
          <a:lstStyle/>
          <a:p>
            <a:pPr marL="0" indent="0" algn="l">
              <a:lnSpc>
                <a:spcPts val="2650"/>
              </a:lnSpc>
              <a:buNone/>
            </a:pPr>
            <a:r>
              <a:rPr lang="en-US" sz="1650" b="1" dirty="0">
                <a:solidFill>
                  <a:srgbClr val="E0D6DE"/>
                </a:solidFill>
                <a:latin typeface="Noto Sans TC" pitchFamily="34" charset="0"/>
                <a:ea typeface="Noto Sans TC" pitchFamily="34" charset="-122"/>
                <a:cs typeface="Noto Sans TC" pitchFamily="34" charset="-120"/>
              </a:rPr>
              <a:t>Current State</a:t>
            </a:r>
            <a:endParaRPr lang="en-US" sz="1650" dirty="0"/>
          </a:p>
        </p:txBody>
      </p:sp>
      <p:sp>
        <p:nvSpPr>
          <p:cNvPr id="8" name="Text 6"/>
          <p:cNvSpPr/>
          <p:nvPr/>
        </p:nvSpPr>
        <p:spPr>
          <a:xfrm>
            <a:off x="6873240" y="3385304"/>
            <a:ext cx="2854523" cy="337661"/>
          </a:xfrm>
          <a:prstGeom prst="rect">
            <a:avLst/>
          </a:prstGeom>
          <a:noFill/>
          <a:ln/>
        </p:spPr>
        <p:txBody>
          <a:bodyPr wrap="none" lIns="0" tIns="0" rIns="0" bIns="0" rtlCol="0" anchor="t"/>
          <a:lstStyle/>
          <a:p>
            <a:pPr marL="0" indent="0" algn="l">
              <a:lnSpc>
                <a:spcPts val="2650"/>
              </a:lnSpc>
              <a:buNone/>
            </a:pPr>
            <a:r>
              <a:rPr lang="en-US" sz="1650" b="1" dirty="0">
                <a:solidFill>
                  <a:srgbClr val="E0D6DE"/>
                </a:solidFill>
                <a:latin typeface="Noto Sans TC" pitchFamily="34" charset="0"/>
                <a:ea typeface="Noto Sans TC" pitchFamily="34" charset="-122"/>
                <a:cs typeface="Noto Sans TC" pitchFamily="34" charset="-120"/>
              </a:rPr>
              <a:t>Identified Gap</a:t>
            </a:r>
            <a:endParaRPr lang="en-US" sz="1650" dirty="0"/>
          </a:p>
        </p:txBody>
      </p:sp>
      <p:sp>
        <p:nvSpPr>
          <p:cNvPr id="9" name="Text 7"/>
          <p:cNvSpPr/>
          <p:nvPr/>
        </p:nvSpPr>
        <p:spPr>
          <a:xfrm>
            <a:off x="10157579" y="3385304"/>
            <a:ext cx="3515201" cy="337661"/>
          </a:xfrm>
          <a:prstGeom prst="rect">
            <a:avLst/>
          </a:prstGeom>
          <a:noFill/>
          <a:ln/>
        </p:spPr>
        <p:txBody>
          <a:bodyPr wrap="none" lIns="0" tIns="0" rIns="0" bIns="0" rtlCol="0" anchor="t"/>
          <a:lstStyle/>
          <a:p>
            <a:pPr marL="0" indent="0" algn="l">
              <a:lnSpc>
                <a:spcPts val="2650"/>
              </a:lnSpc>
              <a:buNone/>
            </a:pPr>
            <a:r>
              <a:rPr lang="en-US" sz="1650" b="1" dirty="0">
                <a:solidFill>
                  <a:srgbClr val="E0D6DE"/>
                </a:solidFill>
                <a:latin typeface="Noto Sans TC" pitchFamily="34" charset="0"/>
                <a:ea typeface="Noto Sans TC" pitchFamily="34" charset="-122"/>
                <a:cs typeface="Noto Sans TC" pitchFamily="34" charset="-120"/>
              </a:rPr>
              <a:t>Implication for MSHS</a:t>
            </a:r>
            <a:endParaRPr lang="en-US" sz="1650" dirty="0"/>
          </a:p>
        </p:txBody>
      </p:sp>
      <p:sp>
        <p:nvSpPr>
          <p:cNvPr id="10" name="Shape 8"/>
          <p:cNvSpPr/>
          <p:nvPr/>
        </p:nvSpPr>
        <p:spPr>
          <a:xfrm>
            <a:off x="746522" y="3857268"/>
            <a:ext cx="13137356" cy="943927"/>
          </a:xfrm>
          <a:prstGeom prst="rect">
            <a:avLst/>
          </a:prstGeom>
          <a:solidFill>
            <a:srgbClr val="000000">
              <a:alpha val="4000"/>
            </a:srgbClr>
          </a:solidFill>
          <a:ln/>
        </p:spPr>
        <p:txBody>
          <a:bodyPr/>
          <a:lstStyle/>
          <a:p>
            <a:endParaRPr lang="en-US"/>
          </a:p>
        </p:txBody>
      </p:sp>
      <p:sp>
        <p:nvSpPr>
          <p:cNvPr id="11" name="Text 9"/>
          <p:cNvSpPr/>
          <p:nvPr/>
        </p:nvSpPr>
        <p:spPr>
          <a:xfrm>
            <a:off x="957620" y="3991570"/>
            <a:ext cx="2201466" cy="337661"/>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Clause 6 (Planning)</a:t>
            </a:r>
            <a:endParaRPr lang="en-US" sz="1650" dirty="0"/>
          </a:p>
        </p:txBody>
      </p:sp>
      <p:sp>
        <p:nvSpPr>
          <p:cNvPr id="12" name="Text 10"/>
          <p:cNvSpPr/>
          <p:nvPr/>
        </p:nvSpPr>
        <p:spPr>
          <a:xfrm>
            <a:off x="3588901" y="3991570"/>
            <a:ext cx="2854523" cy="337661"/>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Risks identified informally</a:t>
            </a:r>
            <a:endParaRPr lang="en-US" sz="1650" dirty="0"/>
          </a:p>
        </p:txBody>
      </p:sp>
      <p:sp>
        <p:nvSpPr>
          <p:cNvPr id="13" name="Text 11"/>
          <p:cNvSpPr/>
          <p:nvPr/>
        </p:nvSpPr>
        <p:spPr>
          <a:xfrm>
            <a:off x="6873240" y="3991570"/>
            <a:ext cx="2854523"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No formal risk register/treatment plan</a:t>
            </a:r>
            <a:endParaRPr lang="en-US" sz="1650" dirty="0"/>
          </a:p>
        </p:txBody>
      </p:sp>
      <p:sp>
        <p:nvSpPr>
          <p:cNvPr id="14" name="Text 12"/>
          <p:cNvSpPr/>
          <p:nvPr/>
        </p:nvSpPr>
        <p:spPr>
          <a:xfrm>
            <a:off x="10157579" y="3991570"/>
            <a:ext cx="3515201"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Undefined risk appetite; reactive approach</a:t>
            </a:r>
            <a:endParaRPr lang="en-US" sz="1650" dirty="0"/>
          </a:p>
        </p:txBody>
      </p:sp>
      <p:sp>
        <p:nvSpPr>
          <p:cNvPr id="15" name="Shape 13"/>
          <p:cNvSpPr/>
          <p:nvPr/>
        </p:nvSpPr>
        <p:spPr>
          <a:xfrm>
            <a:off x="746522" y="4801195"/>
            <a:ext cx="13137356" cy="943927"/>
          </a:xfrm>
          <a:prstGeom prst="rect">
            <a:avLst/>
          </a:prstGeom>
          <a:solidFill>
            <a:srgbClr val="FFFFFF">
              <a:alpha val="4000"/>
            </a:srgbClr>
          </a:solidFill>
          <a:ln/>
        </p:spPr>
        <p:txBody>
          <a:bodyPr/>
          <a:lstStyle/>
          <a:p>
            <a:endParaRPr lang="en-US"/>
          </a:p>
        </p:txBody>
      </p:sp>
      <p:sp>
        <p:nvSpPr>
          <p:cNvPr id="16" name="Text 14"/>
          <p:cNvSpPr/>
          <p:nvPr/>
        </p:nvSpPr>
        <p:spPr>
          <a:xfrm>
            <a:off x="957620" y="4935498"/>
            <a:ext cx="2201466"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A.8.11 (Vulnerability Mgmt)</a:t>
            </a:r>
            <a:endParaRPr lang="en-US" sz="1650" dirty="0"/>
          </a:p>
        </p:txBody>
      </p:sp>
      <p:sp>
        <p:nvSpPr>
          <p:cNvPr id="17" name="Text 15"/>
          <p:cNvSpPr/>
          <p:nvPr/>
        </p:nvSpPr>
        <p:spPr>
          <a:xfrm>
            <a:off x="3588901" y="4935498"/>
            <a:ext cx="2854523" cy="337661"/>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IoMT patches ad-hoc</a:t>
            </a:r>
            <a:endParaRPr lang="en-US" sz="1650" dirty="0"/>
          </a:p>
        </p:txBody>
      </p:sp>
      <p:sp>
        <p:nvSpPr>
          <p:cNvPr id="18" name="Text 16"/>
          <p:cNvSpPr/>
          <p:nvPr/>
        </p:nvSpPr>
        <p:spPr>
          <a:xfrm>
            <a:off x="6873240" y="4935498"/>
            <a:ext cx="2854523"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No structured patch management</a:t>
            </a:r>
            <a:endParaRPr lang="en-US" sz="1650" dirty="0"/>
          </a:p>
        </p:txBody>
      </p:sp>
      <p:sp>
        <p:nvSpPr>
          <p:cNvPr id="19" name="Text 17"/>
          <p:cNvSpPr/>
          <p:nvPr/>
        </p:nvSpPr>
        <p:spPr>
          <a:xfrm>
            <a:off x="10157579" y="4935498"/>
            <a:ext cx="3515201"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High exposure to known vulnerabilities</a:t>
            </a:r>
            <a:endParaRPr lang="en-US" sz="1650" dirty="0"/>
          </a:p>
        </p:txBody>
      </p:sp>
      <p:sp>
        <p:nvSpPr>
          <p:cNvPr id="20" name="Shape 18"/>
          <p:cNvSpPr/>
          <p:nvPr/>
        </p:nvSpPr>
        <p:spPr>
          <a:xfrm>
            <a:off x="746522" y="5745123"/>
            <a:ext cx="13137356" cy="943927"/>
          </a:xfrm>
          <a:prstGeom prst="rect">
            <a:avLst/>
          </a:prstGeom>
          <a:solidFill>
            <a:srgbClr val="000000">
              <a:alpha val="4000"/>
            </a:srgbClr>
          </a:solidFill>
          <a:ln/>
        </p:spPr>
        <p:txBody>
          <a:bodyPr/>
          <a:lstStyle/>
          <a:p>
            <a:endParaRPr lang="en-US"/>
          </a:p>
        </p:txBody>
      </p:sp>
      <p:sp>
        <p:nvSpPr>
          <p:cNvPr id="21" name="Text 19"/>
          <p:cNvSpPr/>
          <p:nvPr/>
        </p:nvSpPr>
        <p:spPr>
          <a:xfrm>
            <a:off x="957620" y="5879425"/>
            <a:ext cx="2201466"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A.5.23 (Supplier Security)</a:t>
            </a:r>
            <a:endParaRPr lang="en-US" sz="1650" dirty="0"/>
          </a:p>
        </p:txBody>
      </p:sp>
      <p:sp>
        <p:nvSpPr>
          <p:cNvPr id="22" name="Text 20"/>
          <p:cNvSpPr/>
          <p:nvPr/>
        </p:nvSpPr>
        <p:spPr>
          <a:xfrm>
            <a:off x="3588901" y="5879425"/>
            <a:ext cx="2854523" cy="337661"/>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Vendor contracts basic</a:t>
            </a:r>
            <a:endParaRPr lang="en-US" sz="1650" dirty="0"/>
          </a:p>
        </p:txBody>
      </p:sp>
      <p:sp>
        <p:nvSpPr>
          <p:cNvPr id="23" name="Text 21"/>
          <p:cNvSpPr/>
          <p:nvPr/>
        </p:nvSpPr>
        <p:spPr>
          <a:xfrm>
            <a:off x="6873240" y="5879425"/>
            <a:ext cx="2854523"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No supplier risk assessment framework</a:t>
            </a:r>
            <a:endParaRPr lang="en-US" sz="1650" dirty="0"/>
          </a:p>
        </p:txBody>
      </p:sp>
      <p:sp>
        <p:nvSpPr>
          <p:cNvPr id="24" name="Text 22"/>
          <p:cNvSpPr/>
          <p:nvPr/>
        </p:nvSpPr>
        <p:spPr>
          <a:xfrm>
            <a:off x="10157579" y="5879425"/>
            <a:ext cx="3515201" cy="337661"/>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Increased third-party breach risk</a:t>
            </a:r>
            <a:endParaRPr lang="en-US" sz="1650" dirty="0"/>
          </a:p>
        </p:txBody>
      </p:sp>
      <p:sp>
        <p:nvSpPr>
          <p:cNvPr id="25" name="Shape 23"/>
          <p:cNvSpPr/>
          <p:nvPr/>
        </p:nvSpPr>
        <p:spPr>
          <a:xfrm>
            <a:off x="746522" y="6689050"/>
            <a:ext cx="13137356" cy="943927"/>
          </a:xfrm>
          <a:prstGeom prst="rect">
            <a:avLst/>
          </a:prstGeom>
          <a:solidFill>
            <a:srgbClr val="FFFFFF">
              <a:alpha val="4000"/>
            </a:srgbClr>
          </a:solidFill>
          <a:ln/>
        </p:spPr>
        <p:txBody>
          <a:bodyPr/>
          <a:lstStyle/>
          <a:p>
            <a:endParaRPr lang="en-US"/>
          </a:p>
        </p:txBody>
      </p:sp>
      <p:sp>
        <p:nvSpPr>
          <p:cNvPr id="26" name="Text 24"/>
          <p:cNvSpPr/>
          <p:nvPr/>
        </p:nvSpPr>
        <p:spPr>
          <a:xfrm>
            <a:off x="957620" y="6823353"/>
            <a:ext cx="2201466" cy="337661"/>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A.16 (Incident Mgmt)</a:t>
            </a:r>
            <a:endParaRPr lang="en-US" sz="1650" dirty="0"/>
          </a:p>
        </p:txBody>
      </p:sp>
      <p:sp>
        <p:nvSpPr>
          <p:cNvPr id="27" name="Text 25"/>
          <p:cNvSpPr/>
          <p:nvPr/>
        </p:nvSpPr>
        <p:spPr>
          <a:xfrm>
            <a:off x="3588901" y="6823353"/>
            <a:ext cx="2854523" cy="337661"/>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Informal IT response</a:t>
            </a:r>
            <a:endParaRPr lang="en-US" sz="1650" dirty="0"/>
          </a:p>
        </p:txBody>
      </p:sp>
      <p:sp>
        <p:nvSpPr>
          <p:cNvPr id="28" name="Text 26"/>
          <p:cNvSpPr/>
          <p:nvPr/>
        </p:nvSpPr>
        <p:spPr>
          <a:xfrm>
            <a:off x="6873240" y="6823353"/>
            <a:ext cx="2854523"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No incident response playbooks</a:t>
            </a:r>
            <a:endParaRPr lang="en-US" sz="1650" dirty="0"/>
          </a:p>
        </p:txBody>
      </p:sp>
      <p:sp>
        <p:nvSpPr>
          <p:cNvPr id="29" name="Text 27"/>
          <p:cNvSpPr/>
          <p:nvPr/>
        </p:nvSpPr>
        <p:spPr>
          <a:xfrm>
            <a:off x="10157579" y="6823353"/>
            <a:ext cx="3515201" cy="675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Slow, uncoordinated breach handling</a:t>
            </a:r>
            <a:endParaRPr lang="en-US" sz="1650" dirty="0"/>
          </a:p>
        </p:txBody>
      </p:sp>
      <p:sp>
        <p:nvSpPr>
          <p:cNvPr id="30" name="Rectangle 29">
            <a:extLst>
              <a:ext uri="{FF2B5EF4-FFF2-40B4-BE49-F238E27FC236}">
                <a16:creationId xmlns:a16="http://schemas.microsoft.com/office/drawing/2014/main" id="{5E39F2E8-7E47-13F0-8E8D-B5DC97B61464}"/>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7596" y="603052"/>
            <a:ext cx="13095208" cy="1370647"/>
          </a:xfrm>
          <a:prstGeom prst="rect">
            <a:avLst/>
          </a:prstGeom>
          <a:noFill/>
          <a:ln/>
        </p:spPr>
        <p:txBody>
          <a:bodyPr wrap="square" lIns="0" tIns="0" rIns="0" bIns="0" rtlCol="0" anchor="t"/>
          <a:lstStyle/>
          <a:p>
            <a:pPr marL="0" indent="0" algn="l">
              <a:lnSpc>
                <a:spcPts val="5350"/>
              </a:lnSpc>
              <a:buNone/>
            </a:pPr>
            <a:r>
              <a:rPr lang="en-US" sz="4300" dirty="0">
                <a:solidFill>
                  <a:srgbClr val="97B8FF"/>
                </a:solidFill>
                <a:latin typeface="Sora Medium" pitchFamily="34" charset="0"/>
                <a:ea typeface="Sora Medium" pitchFamily="34" charset="-122"/>
                <a:cs typeface="Sora Medium" pitchFamily="34" charset="-120"/>
              </a:rPr>
              <a:t>Key Cybersecurity Risks in the Healthcare Sector</a:t>
            </a:r>
            <a:endParaRPr lang="en-US" sz="4300" dirty="0"/>
          </a:p>
        </p:txBody>
      </p:sp>
      <p:sp>
        <p:nvSpPr>
          <p:cNvPr id="3" name="Text 1"/>
          <p:cNvSpPr/>
          <p:nvPr/>
        </p:nvSpPr>
        <p:spPr>
          <a:xfrm>
            <a:off x="767596" y="2412325"/>
            <a:ext cx="13095208" cy="70175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The healthcare sector faces unique and evolving cybersecurity threats. MSHS must proactively address these to protect patient data and maintain operational continuity.</a:t>
            </a:r>
            <a:endParaRPr lang="en-US" sz="1700" dirty="0"/>
          </a:p>
        </p:txBody>
      </p:sp>
      <p:sp>
        <p:nvSpPr>
          <p:cNvPr id="4" name="Shape 2"/>
          <p:cNvSpPr/>
          <p:nvPr/>
        </p:nvSpPr>
        <p:spPr>
          <a:xfrm>
            <a:off x="767596" y="3360777"/>
            <a:ext cx="4218861" cy="2026444"/>
          </a:xfrm>
          <a:prstGeom prst="roundRect">
            <a:avLst>
              <a:gd name="adj" fmla="val 1623"/>
            </a:avLst>
          </a:prstGeom>
          <a:solidFill>
            <a:srgbClr val="07070C"/>
          </a:solidFill>
          <a:ln w="30480">
            <a:solidFill>
              <a:srgbClr val="3F3F44"/>
            </a:solidFill>
            <a:prstDash val="solid"/>
          </a:ln>
        </p:spPr>
        <p:txBody>
          <a:bodyPr/>
          <a:lstStyle/>
          <a:p>
            <a:endParaRPr lang="en-US"/>
          </a:p>
        </p:txBody>
      </p:sp>
      <p:pic>
        <p:nvPicPr>
          <p:cNvPr id="5" name="Image 0" descr="preencoded.png"/>
          <p:cNvPicPr>
            <a:picLocks noChangeAspect="1"/>
          </p:cNvPicPr>
          <p:nvPr/>
        </p:nvPicPr>
        <p:blipFill>
          <a:blip r:embed="rId3"/>
          <a:stretch>
            <a:fillRect/>
          </a:stretch>
        </p:blipFill>
        <p:spPr>
          <a:xfrm>
            <a:off x="767596" y="3360777"/>
            <a:ext cx="121920" cy="2026444"/>
          </a:xfrm>
          <a:prstGeom prst="rect">
            <a:avLst/>
          </a:prstGeom>
        </p:spPr>
      </p:pic>
      <p:sp>
        <p:nvSpPr>
          <p:cNvPr id="6" name="Text 3"/>
          <p:cNvSpPr/>
          <p:nvPr/>
        </p:nvSpPr>
        <p:spPr>
          <a:xfrm>
            <a:off x="1139309" y="3610570"/>
            <a:ext cx="2947035" cy="342662"/>
          </a:xfrm>
          <a:prstGeom prst="rect">
            <a:avLst/>
          </a:prstGeom>
          <a:noFill/>
          <a:ln/>
        </p:spPr>
        <p:txBody>
          <a:bodyPr wrap="none" lIns="0" tIns="0" rIns="0" bIns="0" rtlCol="0" anchor="t"/>
          <a:lstStyle/>
          <a:p>
            <a:pPr marL="0" indent="0" algn="l">
              <a:lnSpc>
                <a:spcPts val="2650"/>
              </a:lnSpc>
              <a:buNone/>
            </a:pPr>
            <a:r>
              <a:rPr lang="en-US" sz="2150" dirty="0">
                <a:solidFill>
                  <a:srgbClr val="E0D6DE"/>
                </a:solidFill>
                <a:latin typeface="Sora Medium" pitchFamily="34" charset="0"/>
                <a:ea typeface="Sora Medium" pitchFamily="34" charset="-122"/>
                <a:cs typeface="Sora Medium" pitchFamily="34" charset="-120"/>
              </a:rPr>
              <a:t>Ransomware Attacks</a:t>
            </a:r>
            <a:endParaRPr lang="en-US" sz="2150" dirty="0"/>
          </a:p>
        </p:txBody>
      </p:sp>
      <p:sp>
        <p:nvSpPr>
          <p:cNvPr id="7" name="Text 4"/>
          <p:cNvSpPr/>
          <p:nvPr/>
        </p:nvSpPr>
        <p:spPr>
          <a:xfrm>
            <a:off x="1139309" y="4084796"/>
            <a:ext cx="3597354" cy="70175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Threat to EHR system availability, data integrity, and patient care.</a:t>
            </a:r>
            <a:endParaRPr lang="en-US" sz="1700" dirty="0"/>
          </a:p>
        </p:txBody>
      </p:sp>
      <p:sp>
        <p:nvSpPr>
          <p:cNvPr id="8" name="Shape 5"/>
          <p:cNvSpPr/>
          <p:nvPr/>
        </p:nvSpPr>
        <p:spPr>
          <a:xfrm>
            <a:off x="5205770" y="3360777"/>
            <a:ext cx="4218861" cy="2026444"/>
          </a:xfrm>
          <a:prstGeom prst="roundRect">
            <a:avLst>
              <a:gd name="adj" fmla="val 1623"/>
            </a:avLst>
          </a:prstGeom>
          <a:solidFill>
            <a:srgbClr val="07070C"/>
          </a:solidFill>
          <a:ln w="30480">
            <a:solidFill>
              <a:srgbClr val="3F3F44"/>
            </a:solidFill>
            <a:prstDash val="solid"/>
          </a:ln>
        </p:spPr>
        <p:txBody>
          <a:bodyPr/>
          <a:lstStyle/>
          <a:p>
            <a:endParaRPr lang="en-US"/>
          </a:p>
        </p:txBody>
      </p:sp>
      <p:pic>
        <p:nvPicPr>
          <p:cNvPr id="9" name="Image 1" descr="preencoded.png"/>
          <p:cNvPicPr>
            <a:picLocks noChangeAspect="1"/>
          </p:cNvPicPr>
          <p:nvPr/>
        </p:nvPicPr>
        <p:blipFill>
          <a:blip r:embed="rId3"/>
          <a:stretch>
            <a:fillRect/>
          </a:stretch>
        </p:blipFill>
        <p:spPr>
          <a:xfrm>
            <a:off x="5205770" y="3360777"/>
            <a:ext cx="121920" cy="2026444"/>
          </a:xfrm>
          <a:prstGeom prst="rect">
            <a:avLst/>
          </a:prstGeom>
        </p:spPr>
      </p:pic>
      <p:sp>
        <p:nvSpPr>
          <p:cNvPr id="10" name="Text 6"/>
          <p:cNvSpPr/>
          <p:nvPr/>
        </p:nvSpPr>
        <p:spPr>
          <a:xfrm>
            <a:off x="5577483" y="3610570"/>
            <a:ext cx="2741414" cy="342662"/>
          </a:xfrm>
          <a:prstGeom prst="rect">
            <a:avLst/>
          </a:prstGeom>
          <a:noFill/>
          <a:ln/>
        </p:spPr>
        <p:txBody>
          <a:bodyPr wrap="none" lIns="0" tIns="0" rIns="0" bIns="0" rtlCol="0" anchor="t"/>
          <a:lstStyle/>
          <a:p>
            <a:pPr marL="0" indent="0" algn="l">
              <a:lnSpc>
                <a:spcPts val="2650"/>
              </a:lnSpc>
              <a:buNone/>
            </a:pPr>
            <a:r>
              <a:rPr lang="en-US" sz="2150" dirty="0">
                <a:solidFill>
                  <a:srgbClr val="E0D6DE"/>
                </a:solidFill>
                <a:latin typeface="Sora Medium" pitchFamily="34" charset="0"/>
                <a:ea typeface="Sora Medium" pitchFamily="34" charset="-122"/>
                <a:cs typeface="Sora Medium" pitchFamily="34" charset="-120"/>
              </a:rPr>
              <a:t>IoMT Exploitation</a:t>
            </a:r>
            <a:endParaRPr lang="en-US" sz="2150" dirty="0"/>
          </a:p>
        </p:txBody>
      </p:sp>
      <p:sp>
        <p:nvSpPr>
          <p:cNvPr id="11" name="Text 7"/>
          <p:cNvSpPr/>
          <p:nvPr/>
        </p:nvSpPr>
        <p:spPr>
          <a:xfrm>
            <a:off x="5577483" y="4084796"/>
            <a:ext cx="3597354" cy="70175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Vulnerable medical devices can be entry points for breaches.</a:t>
            </a:r>
            <a:endParaRPr lang="en-US" sz="1700" dirty="0"/>
          </a:p>
        </p:txBody>
      </p:sp>
      <p:sp>
        <p:nvSpPr>
          <p:cNvPr id="12" name="Shape 8"/>
          <p:cNvSpPr/>
          <p:nvPr/>
        </p:nvSpPr>
        <p:spPr>
          <a:xfrm>
            <a:off x="9643943" y="3360777"/>
            <a:ext cx="4218861" cy="2026444"/>
          </a:xfrm>
          <a:prstGeom prst="roundRect">
            <a:avLst>
              <a:gd name="adj" fmla="val 1623"/>
            </a:avLst>
          </a:prstGeom>
          <a:solidFill>
            <a:srgbClr val="07070C"/>
          </a:solidFill>
          <a:ln w="30480">
            <a:solidFill>
              <a:srgbClr val="3F3F44"/>
            </a:solidFill>
            <a:prstDash val="solid"/>
          </a:ln>
        </p:spPr>
        <p:txBody>
          <a:bodyPr/>
          <a:lstStyle/>
          <a:p>
            <a:endParaRPr lang="en-US"/>
          </a:p>
        </p:txBody>
      </p:sp>
      <p:pic>
        <p:nvPicPr>
          <p:cNvPr id="13" name="Image 2" descr="preencoded.png"/>
          <p:cNvPicPr>
            <a:picLocks noChangeAspect="1"/>
          </p:cNvPicPr>
          <p:nvPr/>
        </p:nvPicPr>
        <p:blipFill>
          <a:blip r:embed="rId3"/>
          <a:stretch>
            <a:fillRect/>
          </a:stretch>
        </p:blipFill>
        <p:spPr>
          <a:xfrm>
            <a:off x="9643943" y="3360777"/>
            <a:ext cx="121920" cy="2026444"/>
          </a:xfrm>
          <a:prstGeom prst="rect">
            <a:avLst/>
          </a:prstGeom>
        </p:spPr>
      </p:pic>
      <p:sp>
        <p:nvSpPr>
          <p:cNvPr id="14" name="Text 9"/>
          <p:cNvSpPr/>
          <p:nvPr/>
        </p:nvSpPr>
        <p:spPr>
          <a:xfrm>
            <a:off x="10015657" y="3610570"/>
            <a:ext cx="2741414" cy="342662"/>
          </a:xfrm>
          <a:prstGeom prst="rect">
            <a:avLst/>
          </a:prstGeom>
          <a:noFill/>
          <a:ln/>
        </p:spPr>
        <p:txBody>
          <a:bodyPr wrap="none" lIns="0" tIns="0" rIns="0" bIns="0" rtlCol="0" anchor="t"/>
          <a:lstStyle/>
          <a:p>
            <a:pPr marL="0" indent="0" algn="l">
              <a:lnSpc>
                <a:spcPts val="2650"/>
              </a:lnSpc>
              <a:buNone/>
            </a:pPr>
            <a:r>
              <a:rPr lang="en-US" sz="2150" dirty="0">
                <a:solidFill>
                  <a:srgbClr val="E0D6DE"/>
                </a:solidFill>
                <a:latin typeface="Sora Medium" pitchFamily="34" charset="0"/>
                <a:ea typeface="Sora Medium" pitchFamily="34" charset="-122"/>
                <a:cs typeface="Sora Medium" pitchFamily="34" charset="-120"/>
              </a:rPr>
              <a:t>Insider Threats</a:t>
            </a:r>
            <a:endParaRPr lang="en-US" sz="2150" dirty="0"/>
          </a:p>
        </p:txBody>
      </p:sp>
      <p:sp>
        <p:nvSpPr>
          <p:cNvPr id="15" name="Text 10"/>
          <p:cNvSpPr/>
          <p:nvPr/>
        </p:nvSpPr>
        <p:spPr>
          <a:xfrm>
            <a:off x="10015657" y="4084796"/>
            <a:ext cx="3597354" cy="1052632"/>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Unauthorized access to PHI by internal personnel, intentional or not.</a:t>
            </a:r>
            <a:endParaRPr lang="en-US" sz="1700" dirty="0"/>
          </a:p>
        </p:txBody>
      </p:sp>
      <p:sp>
        <p:nvSpPr>
          <p:cNvPr id="16" name="Shape 11"/>
          <p:cNvSpPr/>
          <p:nvPr/>
        </p:nvSpPr>
        <p:spPr>
          <a:xfrm>
            <a:off x="767596" y="5606534"/>
            <a:ext cx="4218861" cy="2026444"/>
          </a:xfrm>
          <a:prstGeom prst="roundRect">
            <a:avLst>
              <a:gd name="adj" fmla="val 1623"/>
            </a:avLst>
          </a:prstGeom>
          <a:solidFill>
            <a:srgbClr val="07070C"/>
          </a:solidFill>
          <a:ln w="30480">
            <a:solidFill>
              <a:srgbClr val="3F3F44"/>
            </a:solidFill>
            <a:prstDash val="solid"/>
          </a:ln>
        </p:spPr>
        <p:txBody>
          <a:bodyPr/>
          <a:lstStyle/>
          <a:p>
            <a:endParaRPr lang="en-US"/>
          </a:p>
        </p:txBody>
      </p:sp>
      <p:pic>
        <p:nvPicPr>
          <p:cNvPr id="17" name="Image 3" descr="preencoded.png"/>
          <p:cNvPicPr>
            <a:picLocks noChangeAspect="1"/>
          </p:cNvPicPr>
          <p:nvPr/>
        </p:nvPicPr>
        <p:blipFill>
          <a:blip r:embed="rId3"/>
          <a:stretch>
            <a:fillRect/>
          </a:stretch>
        </p:blipFill>
        <p:spPr>
          <a:xfrm>
            <a:off x="767596" y="5606534"/>
            <a:ext cx="121920" cy="2026444"/>
          </a:xfrm>
          <a:prstGeom prst="rect">
            <a:avLst/>
          </a:prstGeom>
        </p:spPr>
      </p:pic>
      <p:sp>
        <p:nvSpPr>
          <p:cNvPr id="18" name="Text 12"/>
          <p:cNvSpPr/>
          <p:nvPr/>
        </p:nvSpPr>
        <p:spPr>
          <a:xfrm>
            <a:off x="1139309" y="5856327"/>
            <a:ext cx="2741414" cy="342662"/>
          </a:xfrm>
          <a:prstGeom prst="rect">
            <a:avLst/>
          </a:prstGeom>
          <a:noFill/>
          <a:ln/>
        </p:spPr>
        <p:txBody>
          <a:bodyPr wrap="none" lIns="0" tIns="0" rIns="0" bIns="0" rtlCol="0" anchor="t"/>
          <a:lstStyle/>
          <a:p>
            <a:pPr marL="0" indent="0" algn="l">
              <a:lnSpc>
                <a:spcPts val="2650"/>
              </a:lnSpc>
              <a:buNone/>
            </a:pPr>
            <a:r>
              <a:rPr lang="en-US" sz="2150" dirty="0">
                <a:solidFill>
                  <a:srgbClr val="E0D6DE"/>
                </a:solidFill>
                <a:latin typeface="Sora Medium" pitchFamily="34" charset="0"/>
                <a:ea typeface="Sora Medium" pitchFamily="34" charset="-122"/>
                <a:cs typeface="Sora Medium" pitchFamily="34" charset="-120"/>
              </a:rPr>
              <a:t>Vendor Breach</a:t>
            </a:r>
            <a:endParaRPr lang="en-US" sz="2150" dirty="0"/>
          </a:p>
        </p:txBody>
      </p:sp>
      <p:sp>
        <p:nvSpPr>
          <p:cNvPr id="19" name="Text 13"/>
          <p:cNvSpPr/>
          <p:nvPr/>
        </p:nvSpPr>
        <p:spPr>
          <a:xfrm>
            <a:off x="1139309" y="6330553"/>
            <a:ext cx="3597354" cy="1052632"/>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Compromise of third-party partners (labs, insurers) exposes MSHS data.</a:t>
            </a:r>
            <a:endParaRPr lang="en-US" sz="1700" dirty="0"/>
          </a:p>
        </p:txBody>
      </p:sp>
      <p:sp>
        <p:nvSpPr>
          <p:cNvPr id="20" name="Shape 14"/>
          <p:cNvSpPr/>
          <p:nvPr/>
        </p:nvSpPr>
        <p:spPr>
          <a:xfrm>
            <a:off x="5205770" y="5606534"/>
            <a:ext cx="4218861" cy="2026444"/>
          </a:xfrm>
          <a:prstGeom prst="roundRect">
            <a:avLst>
              <a:gd name="adj" fmla="val 1623"/>
            </a:avLst>
          </a:prstGeom>
          <a:solidFill>
            <a:srgbClr val="07070C"/>
          </a:solidFill>
          <a:ln w="30480">
            <a:solidFill>
              <a:srgbClr val="3F3F44"/>
            </a:solidFill>
            <a:prstDash val="solid"/>
          </a:ln>
        </p:spPr>
        <p:txBody>
          <a:bodyPr/>
          <a:lstStyle/>
          <a:p>
            <a:endParaRPr lang="en-US"/>
          </a:p>
        </p:txBody>
      </p:sp>
      <p:pic>
        <p:nvPicPr>
          <p:cNvPr id="21" name="Image 4" descr="preencoded.png"/>
          <p:cNvPicPr>
            <a:picLocks noChangeAspect="1"/>
          </p:cNvPicPr>
          <p:nvPr/>
        </p:nvPicPr>
        <p:blipFill>
          <a:blip r:embed="rId3"/>
          <a:stretch>
            <a:fillRect/>
          </a:stretch>
        </p:blipFill>
        <p:spPr>
          <a:xfrm>
            <a:off x="5205770" y="5606534"/>
            <a:ext cx="121920" cy="2026444"/>
          </a:xfrm>
          <a:prstGeom prst="rect">
            <a:avLst/>
          </a:prstGeom>
        </p:spPr>
      </p:pic>
      <p:sp>
        <p:nvSpPr>
          <p:cNvPr id="22" name="Text 15"/>
          <p:cNvSpPr/>
          <p:nvPr/>
        </p:nvSpPr>
        <p:spPr>
          <a:xfrm>
            <a:off x="5577483" y="5856327"/>
            <a:ext cx="3597354" cy="685324"/>
          </a:xfrm>
          <a:prstGeom prst="rect">
            <a:avLst/>
          </a:prstGeom>
          <a:noFill/>
          <a:ln/>
        </p:spPr>
        <p:txBody>
          <a:bodyPr wrap="square" lIns="0" tIns="0" rIns="0" bIns="0" rtlCol="0" anchor="t"/>
          <a:lstStyle/>
          <a:p>
            <a:pPr marL="0" indent="0" algn="l">
              <a:lnSpc>
                <a:spcPts val="2650"/>
              </a:lnSpc>
              <a:buNone/>
            </a:pPr>
            <a:r>
              <a:rPr lang="en-US" sz="2150" dirty="0">
                <a:solidFill>
                  <a:srgbClr val="E0D6DE"/>
                </a:solidFill>
                <a:latin typeface="Sora Medium" pitchFamily="34" charset="0"/>
                <a:ea typeface="Sora Medium" pitchFamily="34" charset="-122"/>
                <a:cs typeface="Sora Medium" pitchFamily="34" charset="-120"/>
              </a:rPr>
              <a:t>Regulatory Non-Compliance</a:t>
            </a:r>
            <a:endParaRPr lang="en-US" sz="2150" dirty="0"/>
          </a:p>
        </p:txBody>
      </p:sp>
      <p:sp>
        <p:nvSpPr>
          <p:cNvPr id="23" name="Text 16"/>
          <p:cNvSpPr/>
          <p:nvPr/>
        </p:nvSpPr>
        <p:spPr>
          <a:xfrm>
            <a:off x="5577483" y="6673215"/>
            <a:ext cx="3597354" cy="70175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Risk of significant fines and legal action for HIPAA/GDPR violations.</a:t>
            </a:r>
            <a:endParaRPr lang="en-US" sz="1700" dirty="0"/>
          </a:p>
        </p:txBody>
      </p:sp>
      <p:sp>
        <p:nvSpPr>
          <p:cNvPr id="24" name="Rectangle 23">
            <a:extLst>
              <a:ext uri="{FF2B5EF4-FFF2-40B4-BE49-F238E27FC236}">
                <a16:creationId xmlns:a16="http://schemas.microsoft.com/office/drawing/2014/main" id="{45A90122-EA8E-D6AF-94B7-64ADEFDE307A}"/>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4143" y="805696"/>
            <a:ext cx="13102114" cy="1364694"/>
          </a:xfrm>
          <a:prstGeom prst="rect">
            <a:avLst/>
          </a:prstGeom>
          <a:noFill/>
          <a:ln/>
        </p:spPr>
        <p:txBody>
          <a:bodyPr wrap="square" lIns="0" tIns="0" rIns="0" bIns="0" rtlCol="0" anchor="t"/>
          <a:lstStyle/>
          <a:p>
            <a:pPr marL="0" indent="0" algn="l">
              <a:lnSpc>
                <a:spcPts val="5350"/>
              </a:lnSpc>
              <a:buNone/>
            </a:pPr>
            <a:r>
              <a:rPr lang="en-US" sz="4250" dirty="0">
                <a:solidFill>
                  <a:srgbClr val="97B8FF"/>
                </a:solidFill>
                <a:latin typeface="Sora Medium" pitchFamily="34" charset="0"/>
                <a:ea typeface="Sora Medium" pitchFamily="34" charset="-122"/>
                <a:cs typeface="Sora Medium" pitchFamily="34" charset="-120"/>
              </a:rPr>
              <a:t>Phased Implementation Roadmap to ISO/IEC 27001:2022</a:t>
            </a:r>
            <a:endParaRPr lang="en-US" sz="4250" dirty="0"/>
          </a:p>
        </p:txBody>
      </p:sp>
      <p:sp>
        <p:nvSpPr>
          <p:cNvPr id="3" name="Text 1"/>
          <p:cNvSpPr/>
          <p:nvPr/>
        </p:nvSpPr>
        <p:spPr>
          <a:xfrm>
            <a:off x="764143" y="2606993"/>
            <a:ext cx="13102114" cy="698659"/>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Our strategic roadmap outlines a clear, phased approach to achieve ISO/IEC 27001:2022 certification readiness within 12 months, ensuring a structured and efficient transition to a robust ISMS.</a:t>
            </a:r>
            <a:endParaRPr lang="en-US" sz="1700" dirty="0"/>
          </a:p>
        </p:txBody>
      </p:sp>
      <p:sp>
        <p:nvSpPr>
          <p:cNvPr id="4" name="Text 2"/>
          <p:cNvSpPr/>
          <p:nvPr/>
        </p:nvSpPr>
        <p:spPr>
          <a:xfrm>
            <a:off x="764143" y="3551277"/>
            <a:ext cx="218242" cy="272891"/>
          </a:xfrm>
          <a:prstGeom prst="rect">
            <a:avLst/>
          </a:prstGeom>
          <a:noFill/>
          <a:ln/>
        </p:spPr>
        <p:txBody>
          <a:bodyPr wrap="none" lIns="0" tIns="0" rIns="0" bIns="0" rtlCol="0" anchor="t"/>
          <a:lstStyle/>
          <a:p>
            <a:pPr marL="0" indent="0" algn="l">
              <a:lnSpc>
                <a:spcPts val="2750"/>
              </a:lnSpc>
              <a:buNone/>
            </a:pPr>
            <a:r>
              <a:rPr lang="en-US" sz="1700" dirty="0">
                <a:solidFill>
                  <a:srgbClr val="E0D6DE"/>
                </a:solidFill>
                <a:latin typeface="Sora Light" pitchFamily="34" charset="0"/>
                <a:ea typeface="Sora Light" pitchFamily="34" charset="-122"/>
                <a:cs typeface="Sora Light" pitchFamily="34" charset="-120"/>
              </a:rPr>
              <a:t>01</a:t>
            </a:r>
            <a:endParaRPr lang="en-US" sz="1700" dirty="0"/>
          </a:p>
        </p:txBody>
      </p:sp>
      <p:pic>
        <p:nvPicPr>
          <p:cNvPr id="5" name="Image 0" descr="preencoded.png"/>
          <p:cNvPicPr>
            <a:picLocks noChangeAspect="1"/>
          </p:cNvPicPr>
          <p:nvPr/>
        </p:nvPicPr>
        <p:blipFill>
          <a:blip r:embed="rId3"/>
          <a:stretch>
            <a:fillRect/>
          </a:stretch>
        </p:blipFill>
        <p:spPr>
          <a:xfrm>
            <a:off x="764143" y="3891796"/>
            <a:ext cx="4221837" cy="30480"/>
          </a:xfrm>
          <a:prstGeom prst="rect">
            <a:avLst/>
          </a:prstGeom>
        </p:spPr>
      </p:pic>
      <p:sp>
        <p:nvSpPr>
          <p:cNvPr id="6" name="Text 3"/>
          <p:cNvSpPr/>
          <p:nvPr/>
        </p:nvSpPr>
        <p:spPr>
          <a:xfrm>
            <a:off x="764143" y="4061817"/>
            <a:ext cx="4221837" cy="818674"/>
          </a:xfrm>
          <a:prstGeom prst="rect">
            <a:avLst/>
          </a:prstGeom>
          <a:noFill/>
          <a:ln/>
        </p:spPr>
        <p:txBody>
          <a:bodyPr wrap="square" lIns="0" tIns="0" rIns="0" bIns="0" rtlCol="0" anchor="t"/>
          <a:lstStyle/>
          <a:p>
            <a:pPr marL="0" indent="0" algn="l">
              <a:lnSpc>
                <a:spcPts val="3200"/>
              </a:lnSpc>
              <a:buNone/>
            </a:pPr>
            <a:r>
              <a:rPr lang="en-US" sz="2550" dirty="0">
                <a:solidFill>
                  <a:srgbClr val="E0D6DE"/>
                </a:solidFill>
                <a:latin typeface="Sora Medium" pitchFamily="34" charset="0"/>
                <a:ea typeface="Sora Medium" pitchFamily="34" charset="-122"/>
                <a:cs typeface="Sora Medium" pitchFamily="34" charset="-120"/>
              </a:rPr>
              <a:t>Phase 1: Foundation (0-3 Months)</a:t>
            </a:r>
            <a:endParaRPr lang="en-US" sz="2550" dirty="0"/>
          </a:p>
        </p:txBody>
      </p:sp>
      <p:sp>
        <p:nvSpPr>
          <p:cNvPr id="7" name="Text 4"/>
          <p:cNvSpPr/>
          <p:nvPr/>
        </p:nvSpPr>
        <p:spPr>
          <a:xfrm>
            <a:off x="764143" y="5011460"/>
            <a:ext cx="4221837" cy="69865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D6DE"/>
                </a:solidFill>
                <a:latin typeface="Noto Sans TC" pitchFamily="34" charset="0"/>
                <a:ea typeface="Noto Sans TC" pitchFamily="34" charset="-122"/>
                <a:cs typeface="Noto Sans TC" pitchFamily="34" charset="-120"/>
              </a:rPr>
              <a:t>Define ISMS scope &amp; assign roles (CISO, ISMS Manager)</a:t>
            </a:r>
            <a:endParaRPr lang="en-US" sz="1700" dirty="0"/>
          </a:p>
        </p:txBody>
      </p:sp>
      <p:sp>
        <p:nvSpPr>
          <p:cNvPr id="8" name="Text 5"/>
          <p:cNvSpPr/>
          <p:nvPr/>
        </p:nvSpPr>
        <p:spPr>
          <a:xfrm>
            <a:off x="764143" y="5786438"/>
            <a:ext cx="4221837"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0D6DE"/>
                </a:solidFill>
                <a:latin typeface="Noto Sans TC" pitchFamily="34" charset="0"/>
                <a:ea typeface="Noto Sans TC" pitchFamily="34" charset="-122"/>
                <a:cs typeface="Noto Sans TC" pitchFamily="34" charset="-120"/>
              </a:rPr>
              <a:t>Develop Information Security Policy</a:t>
            </a:r>
            <a:endParaRPr lang="en-US" sz="1700" dirty="0"/>
          </a:p>
        </p:txBody>
      </p:sp>
      <p:sp>
        <p:nvSpPr>
          <p:cNvPr id="9" name="Text 6"/>
          <p:cNvSpPr/>
          <p:nvPr/>
        </p:nvSpPr>
        <p:spPr>
          <a:xfrm>
            <a:off x="764143" y="6212086"/>
            <a:ext cx="4221837" cy="69865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D6DE"/>
                </a:solidFill>
                <a:latin typeface="Noto Sans TC" pitchFamily="34" charset="0"/>
                <a:ea typeface="Noto Sans TC" pitchFamily="34" charset="-122"/>
                <a:cs typeface="Noto Sans TC" pitchFamily="34" charset="-120"/>
              </a:rPr>
              <a:t>Initial risk assessment &amp; risk register creation</a:t>
            </a:r>
            <a:endParaRPr lang="en-US" sz="1700" dirty="0"/>
          </a:p>
        </p:txBody>
      </p:sp>
      <p:sp>
        <p:nvSpPr>
          <p:cNvPr id="10" name="Text 7"/>
          <p:cNvSpPr/>
          <p:nvPr/>
        </p:nvSpPr>
        <p:spPr>
          <a:xfrm>
            <a:off x="5204222" y="3551277"/>
            <a:ext cx="218242" cy="272891"/>
          </a:xfrm>
          <a:prstGeom prst="rect">
            <a:avLst/>
          </a:prstGeom>
          <a:noFill/>
          <a:ln/>
        </p:spPr>
        <p:txBody>
          <a:bodyPr wrap="none" lIns="0" tIns="0" rIns="0" bIns="0" rtlCol="0" anchor="t"/>
          <a:lstStyle/>
          <a:p>
            <a:pPr marL="0" indent="0" algn="l">
              <a:lnSpc>
                <a:spcPts val="2750"/>
              </a:lnSpc>
              <a:buNone/>
            </a:pPr>
            <a:r>
              <a:rPr lang="en-US" sz="1700" dirty="0">
                <a:solidFill>
                  <a:srgbClr val="E0D6DE"/>
                </a:solidFill>
                <a:latin typeface="Sora Light" pitchFamily="34" charset="0"/>
                <a:ea typeface="Sora Light" pitchFamily="34" charset="-122"/>
                <a:cs typeface="Sora Light" pitchFamily="34" charset="-120"/>
              </a:rPr>
              <a:t>02</a:t>
            </a:r>
            <a:endParaRPr lang="en-US" sz="1700" dirty="0"/>
          </a:p>
        </p:txBody>
      </p:sp>
      <p:pic>
        <p:nvPicPr>
          <p:cNvPr id="11" name="Image 1" descr="preencoded.png"/>
          <p:cNvPicPr>
            <a:picLocks noChangeAspect="1"/>
          </p:cNvPicPr>
          <p:nvPr/>
        </p:nvPicPr>
        <p:blipFill>
          <a:blip r:embed="rId3"/>
          <a:stretch>
            <a:fillRect/>
          </a:stretch>
        </p:blipFill>
        <p:spPr>
          <a:xfrm>
            <a:off x="5204222" y="3891796"/>
            <a:ext cx="4221837" cy="30480"/>
          </a:xfrm>
          <a:prstGeom prst="rect">
            <a:avLst/>
          </a:prstGeom>
        </p:spPr>
      </p:pic>
      <p:sp>
        <p:nvSpPr>
          <p:cNvPr id="12" name="Text 8"/>
          <p:cNvSpPr/>
          <p:nvPr/>
        </p:nvSpPr>
        <p:spPr>
          <a:xfrm>
            <a:off x="5204222" y="4061817"/>
            <a:ext cx="4221837" cy="818674"/>
          </a:xfrm>
          <a:prstGeom prst="rect">
            <a:avLst/>
          </a:prstGeom>
          <a:noFill/>
          <a:ln/>
        </p:spPr>
        <p:txBody>
          <a:bodyPr wrap="square" lIns="0" tIns="0" rIns="0" bIns="0" rtlCol="0" anchor="t"/>
          <a:lstStyle/>
          <a:p>
            <a:pPr marL="0" indent="0" algn="l">
              <a:lnSpc>
                <a:spcPts val="3200"/>
              </a:lnSpc>
              <a:buNone/>
            </a:pPr>
            <a:r>
              <a:rPr lang="en-US" sz="2550" dirty="0">
                <a:solidFill>
                  <a:srgbClr val="E0D6DE"/>
                </a:solidFill>
                <a:latin typeface="Sora Medium" pitchFamily="34" charset="0"/>
                <a:ea typeface="Sora Medium" pitchFamily="34" charset="-122"/>
                <a:cs typeface="Sora Medium" pitchFamily="34" charset="-120"/>
              </a:rPr>
              <a:t>Phase 2: Implementation (3-6 Months)</a:t>
            </a:r>
            <a:endParaRPr lang="en-US" sz="2550" dirty="0"/>
          </a:p>
        </p:txBody>
      </p:sp>
      <p:sp>
        <p:nvSpPr>
          <p:cNvPr id="13" name="Text 9"/>
          <p:cNvSpPr/>
          <p:nvPr/>
        </p:nvSpPr>
        <p:spPr>
          <a:xfrm>
            <a:off x="5204222" y="5011460"/>
            <a:ext cx="4221837" cy="69865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D6DE"/>
                </a:solidFill>
                <a:latin typeface="Noto Sans TC" pitchFamily="34" charset="0"/>
                <a:ea typeface="Noto Sans TC" pitchFamily="34" charset="-122"/>
                <a:cs typeface="Noto Sans TC" pitchFamily="34" charset="-120"/>
              </a:rPr>
              <a:t>Implement core Annex A controls (access, encryption, monitoring)</a:t>
            </a:r>
            <a:endParaRPr lang="en-US" sz="1700" dirty="0"/>
          </a:p>
        </p:txBody>
      </p:sp>
      <p:sp>
        <p:nvSpPr>
          <p:cNvPr id="14" name="Text 10"/>
          <p:cNvSpPr/>
          <p:nvPr/>
        </p:nvSpPr>
        <p:spPr>
          <a:xfrm>
            <a:off x="5204222" y="5786438"/>
            <a:ext cx="4221837" cy="69865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D6DE"/>
                </a:solidFill>
                <a:latin typeface="Noto Sans TC" pitchFamily="34" charset="0"/>
                <a:ea typeface="Noto Sans TC" pitchFamily="34" charset="-122"/>
                <a:cs typeface="Noto Sans TC" pitchFamily="34" charset="-120"/>
              </a:rPr>
              <a:t>Establish comprehensive vendor governance framework</a:t>
            </a:r>
            <a:endParaRPr lang="en-US" sz="1700" dirty="0"/>
          </a:p>
        </p:txBody>
      </p:sp>
      <p:sp>
        <p:nvSpPr>
          <p:cNvPr id="15" name="Text 11"/>
          <p:cNvSpPr/>
          <p:nvPr/>
        </p:nvSpPr>
        <p:spPr>
          <a:xfrm>
            <a:off x="5204222" y="6561415"/>
            <a:ext cx="4221837" cy="69865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D6DE"/>
                </a:solidFill>
                <a:latin typeface="Noto Sans TC" pitchFamily="34" charset="0"/>
                <a:ea typeface="Noto Sans TC" pitchFamily="34" charset="-122"/>
                <a:cs typeface="Noto Sans TC" pitchFamily="34" charset="-120"/>
              </a:rPr>
              <a:t>Deploy Security Information &amp; Event Management (SIEM)</a:t>
            </a:r>
            <a:endParaRPr lang="en-US" sz="1700" dirty="0"/>
          </a:p>
        </p:txBody>
      </p:sp>
      <p:sp>
        <p:nvSpPr>
          <p:cNvPr id="16" name="Text 12"/>
          <p:cNvSpPr/>
          <p:nvPr/>
        </p:nvSpPr>
        <p:spPr>
          <a:xfrm>
            <a:off x="9644301" y="3551277"/>
            <a:ext cx="218242" cy="272891"/>
          </a:xfrm>
          <a:prstGeom prst="rect">
            <a:avLst/>
          </a:prstGeom>
          <a:noFill/>
          <a:ln/>
        </p:spPr>
        <p:txBody>
          <a:bodyPr wrap="none" lIns="0" tIns="0" rIns="0" bIns="0" rtlCol="0" anchor="t"/>
          <a:lstStyle/>
          <a:p>
            <a:pPr marL="0" indent="0" algn="l">
              <a:lnSpc>
                <a:spcPts val="2750"/>
              </a:lnSpc>
              <a:buNone/>
            </a:pPr>
            <a:r>
              <a:rPr lang="en-US" sz="1700" dirty="0">
                <a:solidFill>
                  <a:srgbClr val="E0D6DE"/>
                </a:solidFill>
                <a:latin typeface="Sora Light" pitchFamily="34" charset="0"/>
                <a:ea typeface="Sora Light" pitchFamily="34" charset="-122"/>
                <a:cs typeface="Sora Light" pitchFamily="34" charset="-120"/>
              </a:rPr>
              <a:t>03</a:t>
            </a:r>
            <a:endParaRPr lang="en-US" sz="1700" dirty="0"/>
          </a:p>
        </p:txBody>
      </p:sp>
      <p:pic>
        <p:nvPicPr>
          <p:cNvPr id="17" name="Image 2" descr="preencoded.png"/>
          <p:cNvPicPr>
            <a:picLocks noChangeAspect="1"/>
          </p:cNvPicPr>
          <p:nvPr/>
        </p:nvPicPr>
        <p:blipFill>
          <a:blip r:embed="rId3"/>
          <a:stretch>
            <a:fillRect/>
          </a:stretch>
        </p:blipFill>
        <p:spPr>
          <a:xfrm>
            <a:off x="9644301" y="3891796"/>
            <a:ext cx="4221837" cy="30480"/>
          </a:xfrm>
          <a:prstGeom prst="rect">
            <a:avLst/>
          </a:prstGeom>
        </p:spPr>
      </p:pic>
      <p:sp>
        <p:nvSpPr>
          <p:cNvPr id="18" name="Text 13"/>
          <p:cNvSpPr/>
          <p:nvPr/>
        </p:nvSpPr>
        <p:spPr>
          <a:xfrm>
            <a:off x="9644301" y="4061817"/>
            <a:ext cx="4221837" cy="818674"/>
          </a:xfrm>
          <a:prstGeom prst="rect">
            <a:avLst/>
          </a:prstGeom>
          <a:noFill/>
          <a:ln/>
        </p:spPr>
        <p:txBody>
          <a:bodyPr wrap="square" lIns="0" tIns="0" rIns="0" bIns="0" rtlCol="0" anchor="t"/>
          <a:lstStyle/>
          <a:p>
            <a:pPr marL="0" indent="0" algn="l">
              <a:lnSpc>
                <a:spcPts val="3200"/>
              </a:lnSpc>
              <a:buNone/>
            </a:pPr>
            <a:r>
              <a:rPr lang="en-US" sz="2550" dirty="0">
                <a:solidFill>
                  <a:srgbClr val="E0D6DE"/>
                </a:solidFill>
                <a:latin typeface="Sora Medium" pitchFamily="34" charset="0"/>
                <a:ea typeface="Sora Medium" pitchFamily="34" charset="-122"/>
                <a:cs typeface="Sora Medium" pitchFamily="34" charset="-120"/>
              </a:rPr>
              <a:t>Phase 3: Certification Readiness (6-12 Months)</a:t>
            </a:r>
            <a:endParaRPr lang="en-US" sz="2550" dirty="0"/>
          </a:p>
        </p:txBody>
      </p:sp>
      <p:sp>
        <p:nvSpPr>
          <p:cNvPr id="19" name="Text 14"/>
          <p:cNvSpPr/>
          <p:nvPr/>
        </p:nvSpPr>
        <p:spPr>
          <a:xfrm>
            <a:off x="9644301" y="5011460"/>
            <a:ext cx="4221837" cy="69865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D6DE"/>
                </a:solidFill>
                <a:latin typeface="Noto Sans TC" pitchFamily="34" charset="0"/>
                <a:ea typeface="Noto Sans TC" pitchFamily="34" charset="-122"/>
                <a:cs typeface="Noto Sans TC" pitchFamily="34" charset="-120"/>
              </a:rPr>
              <a:t>Conduct internal audits &amp; management reviews</a:t>
            </a:r>
            <a:endParaRPr lang="en-US" sz="1700" dirty="0"/>
          </a:p>
        </p:txBody>
      </p:sp>
      <p:sp>
        <p:nvSpPr>
          <p:cNvPr id="20" name="Text 15"/>
          <p:cNvSpPr/>
          <p:nvPr/>
        </p:nvSpPr>
        <p:spPr>
          <a:xfrm>
            <a:off x="9644301" y="5786438"/>
            <a:ext cx="4221837" cy="69865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D6DE"/>
                </a:solidFill>
                <a:latin typeface="Noto Sans TC" pitchFamily="34" charset="0"/>
                <a:ea typeface="Noto Sans TC" pitchFamily="34" charset="-122"/>
                <a:cs typeface="Noto Sans TC" pitchFamily="34" charset="-120"/>
              </a:rPr>
              <a:t>Formalize incident response &amp; BCP testing</a:t>
            </a:r>
            <a:endParaRPr lang="en-US" sz="1700" dirty="0"/>
          </a:p>
        </p:txBody>
      </p:sp>
      <p:sp>
        <p:nvSpPr>
          <p:cNvPr id="21" name="Text 16"/>
          <p:cNvSpPr/>
          <p:nvPr/>
        </p:nvSpPr>
        <p:spPr>
          <a:xfrm>
            <a:off x="9644301" y="6561415"/>
            <a:ext cx="4221837" cy="69865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D6DE"/>
                </a:solidFill>
                <a:latin typeface="Noto Sans TC" pitchFamily="34" charset="0"/>
                <a:ea typeface="Noto Sans TC" pitchFamily="34" charset="-122"/>
                <a:cs typeface="Noto Sans TC" pitchFamily="34" charset="-120"/>
              </a:rPr>
              <a:t>Achieve ISO/IEC 27001:2022 certification readiness</a:t>
            </a:r>
            <a:endParaRPr lang="en-US" sz="1700" dirty="0"/>
          </a:p>
        </p:txBody>
      </p:sp>
      <p:sp>
        <p:nvSpPr>
          <p:cNvPr id="22" name="Rectangle 21">
            <a:extLst>
              <a:ext uri="{FF2B5EF4-FFF2-40B4-BE49-F238E27FC236}">
                <a16:creationId xmlns:a16="http://schemas.microsoft.com/office/drawing/2014/main" id="{1A90A40E-9F4B-8B94-E254-4B0BFE897CEA}"/>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4858" y="600908"/>
            <a:ext cx="13100685" cy="1365885"/>
          </a:xfrm>
          <a:prstGeom prst="rect">
            <a:avLst/>
          </a:prstGeom>
          <a:noFill/>
          <a:ln/>
        </p:spPr>
        <p:txBody>
          <a:bodyPr wrap="square" lIns="0" tIns="0" rIns="0" bIns="0" rtlCol="0" anchor="t"/>
          <a:lstStyle/>
          <a:p>
            <a:pPr marL="0" indent="0" algn="l">
              <a:lnSpc>
                <a:spcPts val="5350"/>
              </a:lnSpc>
              <a:buNone/>
            </a:pPr>
            <a:r>
              <a:rPr lang="en-US" sz="4300" dirty="0">
                <a:solidFill>
                  <a:srgbClr val="97B8FF"/>
                </a:solidFill>
                <a:latin typeface="Sora Medium" pitchFamily="34" charset="0"/>
                <a:ea typeface="Sora Medium" pitchFamily="34" charset="-122"/>
                <a:cs typeface="Sora Medium" pitchFamily="34" charset="-120"/>
              </a:rPr>
              <a:t>Mitigation Strategy: Securing MSHS Against Cyber Threats</a:t>
            </a:r>
            <a:endParaRPr lang="en-US" sz="4300" dirty="0"/>
          </a:p>
        </p:txBody>
      </p:sp>
      <p:sp>
        <p:nvSpPr>
          <p:cNvPr id="3" name="Text 1"/>
          <p:cNvSpPr/>
          <p:nvPr/>
        </p:nvSpPr>
        <p:spPr>
          <a:xfrm>
            <a:off x="764858" y="2403753"/>
            <a:ext cx="13100685" cy="699135"/>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Our strategy focuses on a multi-layered defense to address identified risks and ensure the resilience of MedSecure Health Systems' data and operations.</a:t>
            </a:r>
            <a:endParaRPr lang="en-US" sz="1700" dirty="0"/>
          </a:p>
        </p:txBody>
      </p:sp>
      <p:pic>
        <p:nvPicPr>
          <p:cNvPr id="4" name="Image 0" descr="preencoded.png"/>
          <p:cNvPicPr>
            <a:picLocks noChangeAspect="1"/>
          </p:cNvPicPr>
          <p:nvPr/>
        </p:nvPicPr>
        <p:blipFill>
          <a:blip r:embed="rId3"/>
          <a:stretch>
            <a:fillRect/>
          </a:stretch>
        </p:blipFill>
        <p:spPr>
          <a:xfrm>
            <a:off x="764858" y="3468826"/>
            <a:ext cx="109180" cy="109180"/>
          </a:xfrm>
          <a:prstGeom prst="rect">
            <a:avLst/>
          </a:prstGeom>
        </p:spPr>
      </p:pic>
      <p:sp>
        <p:nvSpPr>
          <p:cNvPr id="5" name="Text 2"/>
          <p:cNvSpPr/>
          <p:nvPr/>
        </p:nvSpPr>
        <p:spPr>
          <a:xfrm>
            <a:off x="1092518" y="3348633"/>
            <a:ext cx="12773025" cy="349568"/>
          </a:xfrm>
          <a:prstGeom prst="rect">
            <a:avLst/>
          </a:prstGeom>
          <a:noFill/>
          <a:ln/>
        </p:spPr>
        <p:txBody>
          <a:bodyPr wrap="none" lIns="0" tIns="0" rIns="0" bIns="0" rtlCol="0" anchor="t"/>
          <a:lstStyle/>
          <a:p>
            <a:pPr marL="0" indent="0" algn="l">
              <a:lnSpc>
                <a:spcPts val="2750"/>
              </a:lnSpc>
              <a:buNone/>
            </a:pPr>
            <a:r>
              <a:rPr lang="en-US" sz="1700" b="1" dirty="0">
                <a:solidFill>
                  <a:srgbClr val="E0D6DE"/>
                </a:solidFill>
                <a:latin typeface="Noto Sans TC" pitchFamily="34" charset="0"/>
                <a:ea typeface="Noto Sans TC" pitchFamily="34" charset="-122"/>
                <a:cs typeface="Noto Sans TC" pitchFamily="34" charset="-120"/>
              </a:rPr>
              <a:t>SIEM + SOC Monitoring:</a:t>
            </a:r>
            <a:r>
              <a:rPr lang="en-US" sz="1700" dirty="0">
                <a:solidFill>
                  <a:srgbClr val="E0D6DE"/>
                </a:solidFill>
                <a:latin typeface="Noto Sans TC" pitchFamily="34" charset="0"/>
                <a:ea typeface="Noto Sans TC" pitchFamily="34" charset="-122"/>
                <a:cs typeface="Noto Sans TC" pitchFamily="34" charset="-120"/>
              </a:rPr>
              <a:t> Real-time threat detection and rapid response.</a:t>
            </a:r>
            <a:endParaRPr lang="en-US" sz="1700" dirty="0"/>
          </a:p>
        </p:txBody>
      </p:sp>
      <p:pic>
        <p:nvPicPr>
          <p:cNvPr id="6" name="Image 1" descr="preencoded.png"/>
          <p:cNvPicPr>
            <a:picLocks noChangeAspect="1"/>
          </p:cNvPicPr>
          <p:nvPr/>
        </p:nvPicPr>
        <p:blipFill>
          <a:blip r:embed="rId3"/>
          <a:stretch>
            <a:fillRect/>
          </a:stretch>
        </p:blipFill>
        <p:spPr>
          <a:xfrm>
            <a:off x="764858" y="4255353"/>
            <a:ext cx="109180" cy="109180"/>
          </a:xfrm>
          <a:prstGeom prst="rect">
            <a:avLst/>
          </a:prstGeom>
        </p:spPr>
      </p:pic>
      <p:sp>
        <p:nvSpPr>
          <p:cNvPr id="7" name="Text 3"/>
          <p:cNvSpPr/>
          <p:nvPr/>
        </p:nvSpPr>
        <p:spPr>
          <a:xfrm>
            <a:off x="1092518" y="4135160"/>
            <a:ext cx="12773025" cy="349568"/>
          </a:xfrm>
          <a:prstGeom prst="rect">
            <a:avLst/>
          </a:prstGeom>
          <a:noFill/>
          <a:ln/>
        </p:spPr>
        <p:txBody>
          <a:bodyPr wrap="none" lIns="0" tIns="0" rIns="0" bIns="0" rtlCol="0" anchor="t"/>
          <a:lstStyle/>
          <a:p>
            <a:pPr marL="0" indent="0" algn="l">
              <a:lnSpc>
                <a:spcPts val="2750"/>
              </a:lnSpc>
              <a:buNone/>
            </a:pPr>
            <a:r>
              <a:rPr lang="en-US" sz="1700" b="1" dirty="0">
                <a:solidFill>
                  <a:srgbClr val="E0D6DE"/>
                </a:solidFill>
                <a:latin typeface="Noto Sans TC" pitchFamily="34" charset="0"/>
                <a:ea typeface="Noto Sans TC" pitchFamily="34" charset="-122"/>
                <a:cs typeface="Noto Sans TC" pitchFamily="34" charset="-120"/>
              </a:rPr>
              <a:t>IoMT &amp; Patch Management:</a:t>
            </a:r>
            <a:r>
              <a:rPr lang="en-US" sz="1700" dirty="0">
                <a:solidFill>
                  <a:srgbClr val="E0D6DE"/>
                </a:solidFill>
                <a:latin typeface="Noto Sans TC" pitchFamily="34" charset="0"/>
                <a:ea typeface="Noto Sans TC" pitchFamily="34" charset="-122"/>
                <a:cs typeface="Noto Sans TC" pitchFamily="34" charset="-120"/>
              </a:rPr>
              <a:t> Dedicated network segmentation and proactive patching for medical devices.</a:t>
            </a:r>
            <a:endParaRPr lang="en-US" sz="1700" dirty="0"/>
          </a:p>
        </p:txBody>
      </p:sp>
      <p:pic>
        <p:nvPicPr>
          <p:cNvPr id="8" name="Image 2" descr="preencoded.png"/>
          <p:cNvPicPr>
            <a:picLocks noChangeAspect="1"/>
          </p:cNvPicPr>
          <p:nvPr/>
        </p:nvPicPr>
        <p:blipFill>
          <a:blip r:embed="rId3"/>
          <a:stretch>
            <a:fillRect/>
          </a:stretch>
        </p:blipFill>
        <p:spPr>
          <a:xfrm>
            <a:off x="764858" y="5041880"/>
            <a:ext cx="109180" cy="109180"/>
          </a:xfrm>
          <a:prstGeom prst="rect">
            <a:avLst/>
          </a:prstGeom>
        </p:spPr>
      </p:pic>
      <p:sp>
        <p:nvSpPr>
          <p:cNvPr id="9" name="Text 4"/>
          <p:cNvSpPr/>
          <p:nvPr/>
        </p:nvSpPr>
        <p:spPr>
          <a:xfrm>
            <a:off x="1092518" y="4921687"/>
            <a:ext cx="12773025" cy="349568"/>
          </a:xfrm>
          <a:prstGeom prst="rect">
            <a:avLst/>
          </a:prstGeom>
          <a:noFill/>
          <a:ln/>
        </p:spPr>
        <p:txBody>
          <a:bodyPr wrap="none" lIns="0" tIns="0" rIns="0" bIns="0" rtlCol="0" anchor="t"/>
          <a:lstStyle/>
          <a:p>
            <a:pPr marL="0" indent="0" algn="l">
              <a:lnSpc>
                <a:spcPts val="2750"/>
              </a:lnSpc>
              <a:buNone/>
            </a:pPr>
            <a:r>
              <a:rPr lang="en-US" sz="1700" b="1" dirty="0">
                <a:solidFill>
                  <a:srgbClr val="E0D6DE"/>
                </a:solidFill>
                <a:latin typeface="Noto Sans TC" pitchFamily="34" charset="0"/>
                <a:ea typeface="Noto Sans TC" pitchFamily="34" charset="-122"/>
                <a:cs typeface="Noto Sans TC" pitchFamily="34" charset="-120"/>
              </a:rPr>
              <a:t>Robust Vendor Risk Assessments:</a:t>
            </a:r>
            <a:r>
              <a:rPr lang="en-US" sz="1700" dirty="0">
                <a:solidFill>
                  <a:srgbClr val="E0D6DE"/>
                </a:solidFill>
                <a:latin typeface="Noto Sans TC" pitchFamily="34" charset="0"/>
                <a:ea typeface="Noto Sans TC" pitchFamily="34" charset="-122"/>
                <a:cs typeface="Noto Sans TC" pitchFamily="34" charset="-120"/>
              </a:rPr>
              <a:t> Integrating security clauses into all third-party contracts.</a:t>
            </a:r>
            <a:endParaRPr lang="en-US" sz="1700" dirty="0"/>
          </a:p>
        </p:txBody>
      </p:sp>
      <p:pic>
        <p:nvPicPr>
          <p:cNvPr id="10" name="Image 3" descr="preencoded.png"/>
          <p:cNvPicPr>
            <a:picLocks noChangeAspect="1"/>
          </p:cNvPicPr>
          <p:nvPr/>
        </p:nvPicPr>
        <p:blipFill>
          <a:blip r:embed="rId3"/>
          <a:stretch>
            <a:fillRect/>
          </a:stretch>
        </p:blipFill>
        <p:spPr>
          <a:xfrm>
            <a:off x="764858" y="5828407"/>
            <a:ext cx="109180" cy="109180"/>
          </a:xfrm>
          <a:prstGeom prst="rect">
            <a:avLst/>
          </a:prstGeom>
        </p:spPr>
      </p:pic>
      <p:sp>
        <p:nvSpPr>
          <p:cNvPr id="11" name="Text 5"/>
          <p:cNvSpPr/>
          <p:nvPr/>
        </p:nvSpPr>
        <p:spPr>
          <a:xfrm>
            <a:off x="1092518" y="5708213"/>
            <a:ext cx="12773025" cy="349568"/>
          </a:xfrm>
          <a:prstGeom prst="rect">
            <a:avLst/>
          </a:prstGeom>
          <a:noFill/>
          <a:ln/>
        </p:spPr>
        <p:txBody>
          <a:bodyPr wrap="none" lIns="0" tIns="0" rIns="0" bIns="0" rtlCol="0" anchor="t"/>
          <a:lstStyle/>
          <a:p>
            <a:pPr marL="0" indent="0" algn="l">
              <a:lnSpc>
                <a:spcPts val="2750"/>
              </a:lnSpc>
              <a:buNone/>
            </a:pPr>
            <a:r>
              <a:rPr lang="en-US" sz="1700" b="1" dirty="0">
                <a:solidFill>
                  <a:srgbClr val="E0D6DE"/>
                </a:solidFill>
                <a:latin typeface="Noto Sans TC" pitchFamily="34" charset="0"/>
                <a:ea typeface="Noto Sans TC" pitchFamily="34" charset="-122"/>
                <a:cs typeface="Noto Sans TC" pitchFamily="34" charset="-120"/>
              </a:rPr>
              <a:t>PHI Encryption:</a:t>
            </a:r>
            <a:r>
              <a:rPr lang="en-US" sz="1700" dirty="0">
                <a:solidFill>
                  <a:srgbClr val="E0D6DE"/>
                </a:solidFill>
                <a:latin typeface="Noto Sans TC" pitchFamily="34" charset="0"/>
                <a:ea typeface="Noto Sans TC" pitchFamily="34" charset="-122"/>
                <a:cs typeface="Noto Sans TC" pitchFamily="34" charset="-120"/>
              </a:rPr>
              <a:t> Implementing encryption for all Protected Health Information (PHI) at rest and in transit.</a:t>
            </a:r>
            <a:endParaRPr lang="en-US" sz="1700" dirty="0"/>
          </a:p>
        </p:txBody>
      </p:sp>
      <p:pic>
        <p:nvPicPr>
          <p:cNvPr id="12" name="Image 4" descr="preencoded.png"/>
          <p:cNvPicPr>
            <a:picLocks noChangeAspect="1"/>
          </p:cNvPicPr>
          <p:nvPr/>
        </p:nvPicPr>
        <p:blipFill>
          <a:blip r:embed="rId3"/>
          <a:stretch>
            <a:fillRect/>
          </a:stretch>
        </p:blipFill>
        <p:spPr>
          <a:xfrm>
            <a:off x="764858" y="6614934"/>
            <a:ext cx="109180" cy="109180"/>
          </a:xfrm>
          <a:prstGeom prst="rect">
            <a:avLst/>
          </a:prstGeom>
        </p:spPr>
      </p:pic>
      <p:sp>
        <p:nvSpPr>
          <p:cNvPr id="13" name="Text 6"/>
          <p:cNvSpPr/>
          <p:nvPr/>
        </p:nvSpPr>
        <p:spPr>
          <a:xfrm>
            <a:off x="1092518" y="6494740"/>
            <a:ext cx="12773025" cy="349568"/>
          </a:xfrm>
          <a:prstGeom prst="rect">
            <a:avLst/>
          </a:prstGeom>
          <a:noFill/>
          <a:ln/>
        </p:spPr>
        <p:txBody>
          <a:bodyPr wrap="none" lIns="0" tIns="0" rIns="0" bIns="0" rtlCol="0" anchor="t"/>
          <a:lstStyle/>
          <a:p>
            <a:pPr marL="0" indent="0" algn="l">
              <a:lnSpc>
                <a:spcPts val="2750"/>
              </a:lnSpc>
              <a:buNone/>
            </a:pPr>
            <a:r>
              <a:rPr lang="en-US" sz="1700" b="1" dirty="0">
                <a:solidFill>
                  <a:srgbClr val="E0D6DE"/>
                </a:solidFill>
                <a:latin typeface="Noto Sans TC" pitchFamily="34" charset="0"/>
                <a:ea typeface="Noto Sans TC" pitchFamily="34" charset="-122"/>
                <a:cs typeface="Noto Sans TC" pitchFamily="34" charset="-120"/>
              </a:rPr>
              <a:t>Incident Response &amp; Red Team Exercises:</a:t>
            </a:r>
            <a:r>
              <a:rPr lang="en-US" sz="1700" dirty="0">
                <a:solidFill>
                  <a:srgbClr val="E0D6DE"/>
                </a:solidFill>
                <a:latin typeface="Noto Sans TC" pitchFamily="34" charset="0"/>
                <a:ea typeface="Noto Sans TC" pitchFamily="34" charset="-122"/>
                <a:cs typeface="Noto Sans TC" pitchFamily="34" charset="-120"/>
              </a:rPr>
              <a:t> Developing detailed playbooks and simulating attacks to test readiness.</a:t>
            </a:r>
            <a:endParaRPr lang="en-US" sz="1700" dirty="0"/>
          </a:p>
        </p:txBody>
      </p:sp>
      <p:pic>
        <p:nvPicPr>
          <p:cNvPr id="14" name="Image 5" descr="preencoded.png"/>
          <p:cNvPicPr>
            <a:picLocks noChangeAspect="1"/>
          </p:cNvPicPr>
          <p:nvPr/>
        </p:nvPicPr>
        <p:blipFill>
          <a:blip r:embed="rId3"/>
          <a:stretch>
            <a:fillRect/>
          </a:stretch>
        </p:blipFill>
        <p:spPr>
          <a:xfrm>
            <a:off x="764858" y="7401461"/>
            <a:ext cx="109180" cy="109180"/>
          </a:xfrm>
          <a:prstGeom prst="rect">
            <a:avLst/>
          </a:prstGeom>
        </p:spPr>
      </p:pic>
      <p:sp>
        <p:nvSpPr>
          <p:cNvPr id="15" name="Text 7"/>
          <p:cNvSpPr/>
          <p:nvPr/>
        </p:nvSpPr>
        <p:spPr>
          <a:xfrm>
            <a:off x="1092518" y="7281267"/>
            <a:ext cx="12773025" cy="349568"/>
          </a:xfrm>
          <a:prstGeom prst="rect">
            <a:avLst/>
          </a:prstGeom>
          <a:noFill/>
          <a:ln/>
        </p:spPr>
        <p:txBody>
          <a:bodyPr wrap="none" lIns="0" tIns="0" rIns="0" bIns="0" rtlCol="0" anchor="t"/>
          <a:lstStyle/>
          <a:p>
            <a:pPr marL="0" indent="0" algn="l">
              <a:lnSpc>
                <a:spcPts val="2750"/>
              </a:lnSpc>
              <a:buNone/>
            </a:pPr>
            <a:r>
              <a:rPr lang="en-US" sz="1700" b="1" dirty="0">
                <a:solidFill>
                  <a:srgbClr val="E0D6DE"/>
                </a:solidFill>
                <a:latin typeface="Noto Sans TC" pitchFamily="34" charset="0"/>
                <a:ea typeface="Noto Sans TC" pitchFamily="34" charset="-122"/>
                <a:cs typeface="Noto Sans TC" pitchFamily="34" charset="-120"/>
              </a:rPr>
              <a:t>Continuous Staff Training:</a:t>
            </a:r>
            <a:r>
              <a:rPr lang="en-US" sz="1700" dirty="0">
                <a:solidFill>
                  <a:srgbClr val="E0D6DE"/>
                </a:solidFill>
                <a:latin typeface="Noto Sans TC" pitchFamily="34" charset="0"/>
                <a:ea typeface="Noto Sans TC" pitchFamily="34" charset="-122"/>
                <a:cs typeface="Noto Sans TC" pitchFamily="34" charset="-120"/>
              </a:rPr>
              <a:t> Role-based security awareness programs for all personnel.</a:t>
            </a:r>
            <a:endParaRPr lang="en-US" sz="1700" dirty="0"/>
          </a:p>
        </p:txBody>
      </p:sp>
      <p:sp>
        <p:nvSpPr>
          <p:cNvPr id="16" name="Rectangle 15">
            <a:extLst>
              <a:ext uri="{FF2B5EF4-FFF2-40B4-BE49-F238E27FC236}">
                <a16:creationId xmlns:a16="http://schemas.microsoft.com/office/drawing/2014/main" id="{5542F40C-B673-25D5-78D2-BB7C0D889026}"/>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8292" y="760214"/>
            <a:ext cx="13381553" cy="552093"/>
          </a:xfrm>
          <a:prstGeom prst="rect">
            <a:avLst/>
          </a:prstGeom>
          <a:noFill/>
          <a:ln/>
        </p:spPr>
        <p:txBody>
          <a:bodyPr wrap="none" lIns="0" tIns="0" rIns="0" bIns="0" rtlCol="0" anchor="t"/>
          <a:lstStyle/>
          <a:p>
            <a:pPr marL="0" indent="0" algn="l">
              <a:lnSpc>
                <a:spcPts val="4300"/>
              </a:lnSpc>
              <a:buNone/>
            </a:pPr>
            <a:r>
              <a:rPr lang="en-US" sz="3450" dirty="0">
                <a:solidFill>
                  <a:srgbClr val="97B8FF"/>
                </a:solidFill>
                <a:latin typeface="Sora Medium" pitchFamily="34" charset="0"/>
                <a:ea typeface="Sora Medium" pitchFamily="34" charset="-122"/>
                <a:cs typeface="Sora Medium" pitchFamily="34" charset="-120"/>
              </a:rPr>
              <a:t>Strategic Business Benefits of ISO 27001:2022 Certification</a:t>
            </a:r>
            <a:endParaRPr lang="en-US" sz="3450" dirty="0"/>
          </a:p>
        </p:txBody>
      </p:sp>
      <p:sp>
        <p:nvSpPr>
          <p:cNvPr id="3" name="Text 1"/>
          <p:cNvSpPr/>
          <p:nvPr/>
        </p:nvSpPr>
        <p:spPr>
          <a:xfrm>
            <a:off x="618292" y="1665565"/>
            <a:ext cx="13393817" cy="565309"/>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Beyond compliance, ISO/IEC 27001:2022 certification offers significant strategic advantages for MedSecure Health Systems, enhancing trust, resilience, and market position.</a:t>
            </a:r>
            <a:endParaRPr lang="en-US" sz="1350" dirty="0"/>
          </a:p>
        </p:txBody>
      </p:sp>
      <p:sp>
        <p:nvSpPr>
          <p:cNvPr id="4" name="Shape 2"/>
          <p:cNvSpPr/>
          <p:nvPr/>
        </p:nvSpPr>
        <p:spPr>
          <a:xfrm>
            <a:off x="618292" y="2429589"/>
            <a:ext cx="397431" cy="397431"/>
          </a:xfrm>
          <a:prstGeom prst="roundRect">
            <a:avLst>
              <a:gd name="adj" fmla="val 6668"/>
            </a:avLst>
          </a:prstGeom>
          <a:solidFill>
            <a:srgbClr val="26262B"/>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684550" y="2462689"/>
            <a:ext cx="264914" cy="331232"/>
          </a:xfrm>
          <a:prstGeom prst="rect">
            <a:avLst/>
          </a:prstGeom>
        </p:spPr>
      </p:pic>
      <p:sp>
        <p:nvSpPr>
          <p:cNvPr id="6" name="Text 3"/>
          <p:cNvSpPr/>
          <p:nvPr/>
        </p:nvSpPr>
        <p:spPr>
          <a:xfrm>
            <a:off x="1192292" y="2490311"/>
            <a:ext cx="2654022" cy="275987"/>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Regulatory Compliance</a:t>
            </a:r>
            <a:endParaRPr lang="en-US" sz="1700" dirty="0"/>
          </a:p>
        </p:txBody>
      </p:sp>
      <p:sp>
        <p:nvSpPr>
          <p:cNvPr id="7" name="Text 4"/>
          <p:cNvSpPr/>
          <p:nvPr/>
        </p:nvSpPr>
        <p:spPr>
          <a:xfrm>
            <a:off x="1192292" y="2872264"/>
            <a:ext cx="12819817" cy="282654"/>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Meets HIPAA, GDPR, and other key data privacy regulations.</a:t>
            </a:r>
            <a:endParaRPr lang="en-US" sz="1350" dirty="0"/>
          </a:p>
        </p:txBody>
      </p:sp>
      <p:sp>
        <p:nvSpPr>
          <p:cNvPr id="8" name="Shape 5"/>
          <p:cNvSpPr/>
          <p:nvPr/>
        </p:nvSpPr>
        <p:spPr>
          <a:xfrm>
            <a:off x="618292" y="3508177"/>
            <a:ext cx="397431" cy="397431"/>
          </a:xfrm>
          <a:prstGeom prst="roundRect">
            <a:avLst>
              <a:gd name="adj" fmla="val 6668"/>
            </a:avLst>
          </a:prstGeom>
          <a:solidFill>
            <a:srgbClr val="26262B"/>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684550" y="3541276"/>
            <a:ext cx="264914" cy="331232"/>
          </a:xfrm>
          <a:prstGeom prst="rect">
            <a:avLst/>
          </a:prstGeom>
        </p:spPr>
      </p:pic>
      <p:sp>
        <p:nvSpPr>
          <p:cNvPr id="10" name="Text 6"/>
          <p:cNvSpPr/>
          <p:nvPr/>
        </p:nvSpPr>
        <p:spPr>
          <a:xfrm>
            <a:off x="1192292" y="3568898"/>
            <a:ext cx="3246715" cy="275987"/>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Enhanced Trust &amp; Reputation</a:t>
            </a:r>
            <a:endParaRPr lang="en-US" sz="1700" dirty="0"/>
          </a:p>
        </p:txBody>
      </p:sp>
      <p:sp>
        <p:nvSpPr>
          <p:cNvPr id="11" name="Text 7"/>
          <p:cNvSpPr/>
          <p:nvPr/>
        </p:nvSpPr>
        <p:spPr>
          <a:xfrm>
            <a:off x="1192292" y="3950851"/>
            <a:ext cx="12819817" cy="282654"/>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Assures patients and partners that data is robustly protected.</a:t>
            </a:r>
            <a:endParaRPr lang="en-US" sz="1350" dirty="0"/>
          </a:p>
        </p:txBody>
      </p:sp>
      <p:sp>
        <p:nvSpPr>
          <p:cNvPr id="12" name="Shape 8"/>
          <p:cNvSpPr/>
          <p:nvPr/>
        </p:nvSpPr>
        <p:spPr>
          <a:xfrm>
            <a:off x="618292" y="4586764"/>
            <a:ext cx="397431" cy="397431"/>
          </a:xfrm>
          <a:prstGeom prst="roundRect">
            <a:avLst>
              <a:gd name="adj" fmla="val 6668"/>
            </a:avLst>
          </a:prstGeom>
          <a:solidFill>
            <a:srgbClr val="26262B"/>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684550" y="4619863"/>
            <a:ext cx="264914" cy="331232"/>
          </a:xfrm>
          <a:prstGeom prst="rect">
            <a:avLst/>
          </a:prstGeom>
        </p:spPr>
      </p:pic>
      <p:sp>
        <p:nvSpPr>
          <p:cNvPr id="14" name="Text 9"/>
          <p:cNvSpPr/>
          <p:nvPr/>
        </p:nvSpPr>
        <p:spPr>
          <a:xfrm>
            <a:off x="1192292" y="4647486"/>
            <a:ext cx="2562463" cy="275987"/>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Operational Resilience</a:t>
            </a:r>
            <a:endParaRPr lang="en-US" sz="1700" dirty="0"/>
          </a:p>
        </p:txBody>
      </p:sp>
      <p:sp>
        <p:nvSpPr>
          <p:cNvPr id="15" name="Text 10"/>
          <p:cNvSpPr/>
          <p:nvPr/>
        </p:nvSpPr>
        <p:spPr>
          <a:xfrm>
            <a:off x="1192292" y="5029438"/>
            <a:ext cx="12819817" cy="282654"/>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Ensures business continuity even during cyber incidents.</a:t>
            </a:r>
            <a:endParaRPr lang="en-US" sz="1350" dirty="0"/>
          </a:p>
        </p:txBody>
      </p:sp>
      <p:sp>
        <p:nvSpPr>
          <p:cNvPr id="16" name="Shape 11"/>
          <p:cNvSpPr/>
          <p:nvPr/>
        </p:nvSpPr>
        <p:spPr>
          <a:xfrm>
            <a:off x="618292" y="5665351"/>
            <a:ext cx="397431" cy="397431"/>
          </a:xfrm>
          <a:prstGeom prst="roundRect">
            <a:avLst>
              <a:gd name="adj" fmla="val 6668"/>
            </a:avLst>
          </a:prstGeom>
          <a:solidFill>
            <a:srgbClr val="26262B"/>
          </a:solidFill>
          <a:ln/>
        </p:spPr>
        <p:txBody>
          <a:bodyPr/>
          <a:lstStyle/>
          <a:p>
            <a:endParaRPr lang="en-US"/>
          </a:p>
        </p:txBody>
      </p:sp>
      <p:pic>
        <p:nvPicPr>
          <p:cNvPr id="17" name="Image 3" descr="preencoded.png"/>
          <p:cNvPicPr>
            <a:picLocks noChangeAspect="1"/>
          </p:cNvPicPr>
          <p:nvPr/>
        </p:nvPicPr>
        <p:blipFill>
          <a:blip r:embed="rId6"/>
          <a:stretch>
            <a:fillRect/>
          </a:stretch>
        </p:blipFill>
        <p:spPr>
          <a:xfrm>
            <a:off x="684550" y="5698450"/>
            <a:ext cx="264914" cy="331232"/>
          </a:xfrm>
          <a:prstGeom prst="rect">
            <a:avLst/>
          </a:prstGeom>
        </p:spPr>
      </p:pic>
      <p:sp>
        <p:nvSpPr>
          <p:cNvPr id="18" name="Text 12"/>
          <p:cNvSpPr/>
          <p:nvPr/>
        </p:nvSpPr>
        <p:spPr>
          <a:xfrm>
            <a:off x="1192292" y="5726073"/>
            <a:ext cx="2692241" cy="275987"/>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Competitive Advantage</a:t>
            </a:r>
            <a:endParaRPr lang="en-US" sz="1700" dirty="0"/>
          </a:p>
        </p:txBody>
      </p:sp>
      <p:sp>
        <p:nvSpPr>
          <p:cNvPr id="19" name="Text 13"/>
          <p:cNvSpPr/>
          <p:nvPr/>
        </p:nvSpPr>
        <p:spPr>
          <a:xfrm>
            <a:off x="1192292" y="6108025"/>
            <a:ext cx="12819817" cy="282654"/>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ISO certification elevates credibility and market standing.</a:t>
            </a:r>
            <a:endParaRPr lang="en-US" sz="1350" dirty="0"/>
          </a:p>
        </p:txBody>
      </p:sp>
      <p:sp>
        <p:nvSpPr>
          <p:cNvPr id="20" name="Shape 14"/>
          <p:cNvSpPr/>
          <p:nvPr/>
        </p:nvSpPr>
        <p:spPr>
          <a:xfrm>
            <a:off x="618292" y="6743938"/>
            <a:ext cx="397431" cy="397431"/>
          </a:xfrm>
          <a:prstGeom prst="roundRect">
            <a:avLst>
              <a:gd name="adj" fmla="val 6668"/>
            </a:avLst>
          </a:prstGeom>
          <a:solidFill>
            <a:srgbClr val="26262B"/>
          </a:solidFill>
          <a:ln/>
        </p:spPr>
        <p:txBody>
          <a:bodyPr/>
          <a:lstStyle/>
          <a:p>
            <a:endParaRPr lang="en-US"/>
          </a:p>
        </p:txBody>
      </p:sp>
      <p:pic>
        <p:nvPicPr>
          <p:cNvPr id="21" name="Image 4" descr="preencoded.png"/>
          <p:cNvPicPr>
            <a:picLocks noChangeAspect="1"/>
          </p:cNvPicPr>
          <p:nvPr/>
        </p:nvPicPr>
        <p:blipFill>
          <a:blip r:embed="rId7"/>
          <a:stretch>
            <a:fillRect/>
          </a:stretch>
        </p:blipFill>
        <p:spPr>
          <a:xfrm>
            <a:off x="684550" y="6777038"/>
            <a:ext cx="264914" cy="331232"/>
          </a:xfrm>
          <a:prstGeom prst="rect">
            <a:avLst/>
          </a:prstGeom>
        </p:spPr>
      </p:pic>
      <p:sp>
        <p:nvSpPr>
          <p:cNvPr id="22" name="Text 15"/>
          <p:cNvSpPr/>
          <p:nvPr/>
        </p:nvSpPr>
        <p:spPr>
          <a:xfrm>
            <a:off x="1192292" y="6804660"/>
            <a:ext cx="2733913" cy="275987"/>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Long-term Cost Savings</a:t>
            </a:r>
            <a:endParaRPr lang="en-US" sz="1700" dirty="0"/>
          </a:p>
        </p:txBody>
      </p:sp>
      <p:sp>
        <p:nvSpPr>
          <p:cNvPr id="23" name="Text 16"/>
          <p:cNvSpPr/>
          <p:nvPr/>
        </p:nvSpPr>
        <p:spPr>
          <a:xfrm>
            <a:off x="1192292" y="7186613"/>
            <a:ext cx="12819817" cy="282654"/>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Reduced risk of breaches, penalties, and associated recovery costs.</a:t>
            </a:r>
            <a:endParaRPr lang="en-US" sz="1350" dirty="0"/>
          </a:p>
        </p:txBody>
      </p:sp>
      <p:sp>
        <p:nvSpPr>
          <p:cNvPr id="24" name="Rectangle 23">
            <a:extLst>
              <a:ext uri="{FF2B5EF4-FFF2-40B4-BE49-F238E27FC236}">
                <a16:creationId xmlns:a16="http://schemas.microsoft.com/office/drawing/2014/main" id="{EA99485C-E8F1-7302-5497-F9C017D49C88}"/>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72753"/>
            <a:ext cx="12684443" cy="708779"/>
          </a:xfrm>
          <a:prstGeom prst="rect">
            <a:avLst/>
          </a:prstGeom>
          <a:noFill/>
          <a:ln/>
        </p:spPr>
        <p:txBody>
          <a:bodyPr wrap="none" lIns="0" tIns="0" rIns="0" bIns="0" rtlCol="0" anchor="t"/>
          <a:lstStyle/>
          <a:p>
            <a:pPr marL="0" indent="0" algn="l">
              <a:lnSpc>
                <a:spcPts val="5550"/>
              </a:lnSpc>
              <a:buNone/>
            </a:pPr>
            <a:r>
              <a:rPr lang="en-US" sz="4450" dirty="0">
                <a:solidFill>
                  <a:srgbClr val="7A94CE"/>
                </a:solidFill>
                <a:latin typeface="Sora Medium" pitchFamily="34" charset="0"/>
                <a:ea typeface="Sora Medium" pitchFamily="34" charset="-122"/>
                <a:cs typeface="Sora Medium" pitchFamily="34" charset="-120"/>
              </a:rPr>
              <a:t>Investment</a:t>
            </a:r>
            <a:r>
              <a:rPr lang="en-US" sz="4450" dirty="0">
                <a:solidFill>
                  <a:srgbClr val="97B8FF"/>
                </a:solidFill>
                <a:latin typeface="Sora Medium" pitchFamily="34" charset="0"/>
                <a:ea typeface="Sora Medium" pitchFamily="34" charset="-122"/>
                <a:cs typeface="Sora Medium" pitchFamily="34" charset="-120"/>
              </a:rPr>
              <a:t> vs. Value: A Strategic Imperative</a:t>
            </a:r>
            <a:endParaRPr lang="en-US" sz="4450" dirty="0"/>
          </a:p>
        </p:txBody>
      </p:sp>
      <p:sp>
        <p:nvSpPr>
          <p:cNvPr id="3" name="Text 1"/>
          <p:cNvSpPr/>
          <p:nvPr/>
        </p:nvSpPr>
        <p:spPr>
          <a:xfrm>
            <a:off x="793790" y="223516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Investing in ISO/IEC 27001:2022 implementation is not merely an expense but a strategic investment that delivers substantial returns in risk reduction, cost efficiency, and long-term business sustainability for MSHS.</a:t>
            </a:r>
            <a:endParaRPr lang="en-US" sz="1750" dirty="0"/>
          </a:p>
        </p:txBody>
      </p:sp>
      <p:sp>
        <p:nvSpPr>
          <p:cNvPr id="4" name="Text 2"/>
          <p:cNvSpPr/>
          <p:nvPr/>
        </p:nvSpPr>
        <p:spPr>
          <a:xfrm>
            <a:off x="1133951" y="3471267"/>
            <a:ext cx="3630573" cy="425291"/>
          </a:xfrm>
          <a:prstGeom prst="rect">
            <a:avLst/>
          </a:prstGeom>
          <a:noFill/>
          <a:ln/>
        </p:spPr>
        <p:txBody>
          <a:bodyPr wrap="none" lIns="0" tIns="0" rIns="0" bIns="0" rtlCol="0" anchor="t"/>
          <a:lstStyle/>
          <a:p>
            <a:pPr marL="0" indent="0" algn="l">
              <a:lnSpc>
                <a:spcPts val="3300"/>
              </a:lnSpc>
              <a:buNone/>
            </a:pPr>
            <a:r>
              <a:rPr lang="en-US" sz="2650" dirty="0">
                <a:solidFill>
                  <a:srgbClr val="97B8FF"/>
                </a:solidFill>
                <a:latin typeface="Sora Medium" pitchFamily="34" charset="0"/>
                <a:ea typeface="Sora Medium" pitchFamily="34" charset="-122"/>
                <a:cs typeface="Sora Medium" pitchFamily="34" charset="-120"/>
              </a:rPr>
              <a:t>Investment Required</a:t>
            </a:r>
            <a:endParaRPr lang="en-US" sz="2650" dirty="0"/>
          </a:p>
        </p:txBody>
      </p:sp>
      <p:sp>
        <p:nvSpPr>
          <p:cNvPr id="5" name="Text 3"/>
          <p:cNvSpPr/>
          <p:nvPr/>
        </p:nvSpPr>
        <p:spPr>
          <a:xfrm>
            <a:off x="1133951" y="4123372"/>
            <a:ext cx="5904548"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Technology: SIEM, encryption tools, patch management systems</a:t>
            </a:r>
            <a:endParaRPr lang="en-US" sz="1750" dirty="0"/>
          </a:p>
        </p:txBody>
      </p:sp>
      <p:sp>
        <p:nvSpPr>
          <p:cNvPr id="6" name="Text 4"/>
          <p:cNvSpPr/>
          <p:nvPr/>
        </p:nvSpPr>
        <p:spPr>
          <a:xfrm>
            <a:off x="1133951" y="4928473"/>
            <a:ext cx="5904548"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Human Capital: Staff training programs, dedicated ISMS personnel</a:t>
            </a:r>
            <a:endParaRPr lang="en-US" sz="1750" dirty="0"/>
          </a:p>
        </p:txBody>
      </p:sp>
      <p:sp>
        <p:nvSpPr>
          <p:cNvPr id="7" name="Text 5"/>
          <p:cNvSpPr/>
          <p:nvPr/>
        </p:nvSpPr>
        <p:spPr>
          <a:xfrm>
            <a:off x="1133951" y="5733574"/>
            <a:ext cx="5904548"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External Services: ISMS consulting &amp; certification costs</a:t>
            </a:r>
            <a:endParaRPr lang="en-US" sz="1750" dirty="0"/>
          </a:p>
        </p:txBody>
      </p:sp>
      <p:sp>
        <p:nvSpPr>
          <p:cNvPr id="8" name="Shape 6"/>
          <p:cNvSpPr/>
          <p:nvPr/>
        </p:nvSpPr>
        <p:spPr>
          <a:xfrm>
            <a:off x="793790" y="3471267"/>
            <a:ext cx="30480" cy="2988112"/>
          </a:xfrm>
          <a:prstGeom prst="rect">
            <a:avLst/>
          </a:prstGeom>
          <a:solidFill>
            <a:srgbClr val="97B8FF"/>
          </a:solidFill>
          <a:ln/>
        </p:spPr>
        <p:txBody>
          <a:bodyPr/>
          <a:lstStyle/>
          <a:p>
            <a:endParaRPr lang="en-US"/>
          </a:p>
        </p:txBody>
      </p:sp>
      <p:sp>
        <p:nvSpPr>
          <p:cNvPr id="9" name="Text 7"/>
          <p:cNvSpPr/>
          <p:nvPr/>
        </p:nvSpPr>
        <p:spPr>
          <a:xfrm>
            <a:off x="7939683" y="3471267"/>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97B8FF"/>
                </a:solidFill>
                <a:latin typeface="Sora Medium" pitchFamily="34" charset="0"/>
                <a:ea typeface="Sora Medium" pitchFamily="34" charset="-122"/>
                <a:cs typeface="Sora Medium" pitchFamily="34" charset="-120"/>
              </a:rPr>
              <a:t>Value Delivered</a:t>
            </a:r>
            <a:endParaRPr lang="en-US" sz="2650" dirty="0"/>
          </a:p>
        </p:txBody>
      </p:sp>
      <p:sp>
        <p:nvSpPr>
          <p:cNvPr id="10" name="Text 8"/>
          <p:cNvSpPr/>
          <p:nvPr/>
        </p:nvSpPr>
        <p:spPr>
          <a:xfrm>
            <a:off x="7939683" y="4123372"/>
            <a:ext cx="5904548"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Reduced financial loss from data breaches &amp; regulatory penalties</a:t>
            </a:r>
            <a:endParaRPr lang="en-US" sz="1750" dirty="0"/>
          </a:p>
        </p:txBody>
      </p:sp>
      <p:sp>
        <p:nvSpPr>
          <p:cNvPr id="11" name="Text 9"/>
          <p:cNvSpPr/>
          <p:nvPr/>
        </p:nvSpPr>
        <p:spPr>
          <a:xfrm>
            <a:off x="7939683" y="4928473"/>
            <a:ext cx="590454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Protection of brand reputation &amp; patient trust</a:t>
            </a:r>
            <a:endParaRPr lang="en-US" sz="1750" dirty="0"/>
          </a:p>
        </p:txBody>
      </p:sp>
      <p:sp>
        <p:nvSpPr>
          <p:cNvPr id="12" name="Text 10"/>
          <p:cNvSpPr/>
          <p:nvPr/>
        </p:nvSpPr>
        <p:spPr>
          <a:xfrm>
            <a:off x="7939683" y="5370671"/>
            <a:ext cx="5904548"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Compliance-driven risk reduction across the organization</a:t>
            </a:r>
            <a:endParaRPr lang="en-US" sz="1750" dirty="0"/>
          </a:p>
        </p:txBody>
      </p:sp>
      <p:sp>
        <p:nvSpPr>
          <p:cNvPr id="13" name="Text 11"/>
          <p:cNvSpPr/>
          <p:nvPr/>
        </p:nvSpPr>
        <p:spPr>
          <a:xfrm>
            <a:off x="7939683" y="6175772"/>
            <a:ext cx="5904548"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Long-term operational efficiency through proactive controls</a:t>
            </a:r>
            <a:endParaRPr lang="en-US" sz="1750" dirty="0"/>
          </a:p>
        </p:txBody>
      </p:sp>
      <p:sp>
        <p:nvSpPr>
          <p:cNvPr id="14" name="Shape 12"/>
          <p:cNvSpPr/>
          <p:nvPr/>
        </p:nvSpPr>
        <p:spPr>
          <a:xfrm>
            <a:off x="7599521" y="3471267"/>
            <a:ext cx="30480" cy="3430310"/>
          </a:xfrm>
          <a:prstGeom prst="rect">
            <a:avLst/>
          </a:prstGeom>
          <a:solidFill>
            <a:srgbClr val="97B8FF"/>
          </a:solidFill>
          <a:ln/>
        </p:spPr>
        <p:txBody>
          <a:bodyPr/>
          <a:lstStyle/>
          <a:p>
            <a:endParaRPr lang="en-US"/>
          </a:p>
        </p:txBody>
      </p:sp>
      <p:sp>
        <p:nvSpPr>
          <p:cNvPr id="15" name="Rectangle 14">
            <a:extLst>
              <a:ext uri="{FF2B5EF4-FFF2-40B4-BE49-F238E27FC236}">
                <a16:creationId xmlns:a16="http://schemas.microsoft.com/office/drawing/2014/main" id="{13464143-2CEE-7832-740B-CCAF7ED17D8F}"/>
              </a:ext>
            </a:extLst>
          </p:cNvPr>
          <p:cNvSpPr/>
          <p:nvPr/>
        </p:nvSpPr>
        <p:spPr>
          <a:xfrm>
            <a:off x="12749645" y="7678882"/>
            <a:ext cx="1745673" cy="446809"/>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TotalTime>
  <Words>1557</Words>
  <Application>Microsoft Office PowerPoint</Application>
  <PresentationFormat>Custom</PresentationFormat>
  <Paragraphs>153</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Noto Sans TC</vt:lpstr>
      <vt:lpstr>Sora Medium</vt:lpstr>
      <vt:lpstr>Arial</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admin</cp:lastModifiedBy>
  <cp:revision>4</cp:revision>
  <dcterms:created xsi:type="dcterms:W3CDTF">2025-09-06T13:51:04Z</dcterms:created>
  <dcterms:modified xsi:type="dcterms:W3CDTF">2025-09-10T11:55:22Z</dcterms:modified>
</cp:coreProperties>
</file>